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0"/>
  </p:notesMasterIdLst>
  <p:sldIdLst>
    <p:sldId id="260" r:id="rId2"/>
    <p:sldId id="468" r:id="rId3"/>
    <p:sldId id="469" r:id="rId4"/>
    <p:sldId id="263" r:id="rId5"/>
    <p:sldId id="272" r:id="rId6"/>
    <p:sldId id="413" r:id="rId7"/>
    <p:sldId id="510" r:id="rId8"/>
    <p:sldId id="511" r:id="rId9"/>
    <p:sldId id="512" r:id="rId10"/>
    <p:sldId id="514" r:id="rId11"/>
    <p:sldId id="264" r:id="rId12"/>
    <p:sldId id="513" r:id="rId13"/>
    <p:sldId id="515" r:id="rId14"/>
    <p:sldId id="516" r:id="rId15"/>
    <p:sldId id="517" r:id="rId16"/>
    <p:sldId id="550" r:id="rId17"/>
    <p:sldId id="518" r:id="rId18"/>
    <p:sldId id="519" r:id="rId19"/>
    <p:sldId id="522" r:id="rId20"/>
    <p:sldId id="520" r:id="rId21"/>
    <p:sldId id="521" r:id="rId22"/>
    <p:sldId id="523" r:id="rId23"/>
    <p:sldId id="524" r:id="rId24"/>
    <p:sldId id="525" r:id="rId25"/>
    <p:sldId id="526" r:id="rId26"/>
    <p:sldId id="527" r:id="rId27"/>
    <p:sldId id="528" r:id="rId28"/>
    <p:sldId id="529" r:id="rId29"/>
    <p:sldId id="530" r:id="rId30"/>
    <p:sldId id="531" r:id="rId31"/>
    <p:sldId id="532" r:id="rId32"/>
    <p:sldId id="533" r:id="rId33"/>
    <p:sldId id="540" r:id="rId34"/>
    <p:sldId id="534" r:id="rId35"/>
    <p:sldId id="535" r:id="rId36"/>
    <p:sldId id="536" r:id="rId37"/>
    <p:sldId id="537" r:id="rId38"/>
    <p:sldId id="538" r:id="rId39"/>
    <p:sldId id="539" r:id="rId40"/>
    <p:sldId id="541" r:id="rId41"/>
    <p:sldId id="542" r:id="rId42"/>
    <p:sldId id="543" r:id="rId43"/>
    <p:sldId id="544" r:id="rId44"/>
    <p:sldId id="545" r:id="rId45"/>
    <p:sldId id="546" r:id="rId46"/>
    <p:sldId id="547" r:id="rId47"/>
    <p:sldId id="548" r:id="rId48"/>
    <p:sldId id="549" r:id="rId4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450" autoAdjust="0"/>
    <p:restoredTop sz="94660"/>
  </p:normalViewPr>
  <p:slideViewPr>
    <p:cSldViewPr snapToGrid="0">
      <p:cViewPr>
        <p:scale>
          <a:sx n="70" d="100"/>
          <a:sy n="70" d="100"/>
        </p:scale>
        <p:origin x="-1092" y="-3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941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D983FC-070D-42F5-8F9E-E87B7EE989C3}" type="datetimeFigureOut">
              <a:rPr lang="pt-BR" smtClean="0"/>
              <a:t>30/05/2015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64D52E-E828-4506-A098-FE5C2517EF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407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30/05/2015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6652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30/05/2015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7761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30/05/2015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7959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30/05/2015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4161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30/05/2015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8635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30/05/2015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3962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30/05/2015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0680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30/05/2015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0070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30/05/2015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3930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30/05/2015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0187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30/05/2015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9621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27879-2C69-48A3-AD55-3394DC4713EF}" type="datetimeFigureOut">
              <a:rPr lang="pt-BR" smtClean="0"/>
              <a:t>30/05/2015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2595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psdgraphics.com/wp-content/uploads/2009/09/abstract-desig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53360"/>
            <a:ext cx="9144000" cy="412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psdgraphics.com/wp-content/uploads/2009/09/abstract-desig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80"/>
          <a:stretch/>
        </p:blipFill>
        <p:spPr bwMode="auto">
          <a:xfrm flipH="1" flipV="1">
            <a:off x="0" y="0"/>
            <a:ext cx="9144000" cy="336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280" y="3935615"/>
            <a:ext cx="596716" cy="6497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63996" y="3954430"/>
            <a:ext cx="54078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Templo Batista Bíblico</a:t>
            </a:r>
            <a:endParaRPr lang="pt-BR" sz="35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783329"/>
            <a:ext cx="91440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F</a:t>
            </a:r>
            <a:r>
              <a:rPr lang="pt-BR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UNDAMENTOS </a:t>
            </a:r>
            <a:r>
              <a:rPr lang="pt-BR" sz="7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E</a:t>
            </a:r>
            <a:r>
              <a:rPr lang="pt-BR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CLESIOLÓGICOS</a:t>
            </a:r>
            <a:endParaRPr lang="pt-BR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163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R</a:t>
            </a:r>
            <a:r>
              <a:rPr lang="pt-BR" sz="3500" dirty="0" smtClean="0">
                <a:latin typeface="Arial Rounded MT Bold" panose="020F0704030504030204" pitchFamily="34" charset="0"/>
              </a:rPr>
              <a:t>evisão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77850" y="2181754"/>
            <a:ext cx="75245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1-Fundamentos Históricos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826169" y="1990765"/>
            <a:ext cx="351287" cy="351287"/>
            <a:chOff x="2951605" y="2025012"/>
            <a:chExt cx="351287" cy="351287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 rot="16200000">
            <a:off x="826169" y="5609474"/>
            <a:ext cx="351287" cy="351287"/>
            <a:chOff x="2951605" y="2025012"/>
            <a:chExt cx="351287" cy="351287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 flipH="1">
            <a:off x="8010478" y="1988651"/>
            <a:ext cx="351287" cy="351287"/>
            <a:chOff x="2951605" y="2025012"/>
            <a:chExt cx="351287" cy="351287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 rot="5400000" flipH="1">
            <a:off x="8010478" y="5592327"/>
            <a:ext cx="351287" cy="351287"/>
            <a:chOff x="2951605" y="2025012"/>
            <a:chExt cx="351287" cy="351287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860464" y="1379770"/>
            <a:ext cx="74670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u="sng" dirty="0" err="1" smtClean="0">
                <a:solidFill>
                  <a:schemeClr val="bg2">
                    <a:lumMod val="25000"/>
                  </a:schemeClr>
                </a:solidFill>
              </a:rPr>
              <a:t>Bibliologia</a:t>
            </a:r>
            <a:r>
              <a:rPr lang="pt-BR" sz="4000" b="1" u="sng" dirty="0" smtClean="0">
                <a:solidFill>
                  <a:schemeClr val="bg2">
                    <a:lumMod val="25000"/>
                  </a:schemeClr>
                </a:solidFill>
              </a:rPr>
              <a:t>:</a:t>
            </a:r>
            <a:endParaRPr lang="pt-BR" sz="4000" b="1" u="sng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4" name="TextBox 9"/>
          <p:cNvSpPr txBox="1"/>
          <p:nvPr/>
        </p:nvSpPr>
        <p:spPr>
          <a:xfrm>
            <a:off x="1085872" y="2767288"/>
            <a:ext cx="75245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2-Autoridade das Escrituras 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25" name="TextBox 9"/>
          <p:cNvSpPr txBox="1"/>
          <p:nvPr/>
        </p:nvSpPr>
        <p:spPr>
          <a:xfrm>
            <a:off x="1085872" y="3368863"/>
            <a:ext cx="75245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3-Inerrância e Infalibilidade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26" name="TextBox 9"/>
          <p:cNvSpPr txBox="1"/>
          <p:nvPr/>
        </p:nvSpPr>
        <p:spPr>
          <a:xfrm>
            <a:off x="1093894" y="3954397"/>
            <a:ext cx="75245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4-Inspiração das Escrituras 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27" name="TextBox 9"/>
          <p:cNvSpPr txBox="1"/>
          <p:nvPr/>
        </p:nvSpPr>
        <p:spPr>
          <a:xfrm>
            <a:off x="1077853" y="4563994"/>
            <a:ext cx="75245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5-Suficiência das Escrituras 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28" name="TextBox 9"/>
          <p:cNvSpPr txBox="1"/>
          <p:nvPr/>
        </p:nvSpPr>
        <p:spPr>
          <a:xfrm>
            <a:off x="1093894" y="5212610"/>
            <a:ext cx="75245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6-Princípios de Interpretação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8651316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R</a:t>
            </a:r>
            <a:r>
              <a:rPr lang="pt-BR" sz="3500" dirty="0" smtClean="0">
                <a:latin typeface="Arial Rounded MT Bold" panose="020F0704030504030204" pitchFamily="34" charset="0"/>
              </a:rPr>
              <a:t>evisão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53189" y="2095783"/>
            <a:ext cx="7524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7-O que é igreja?</a:t>
            </a:r>
            <a:endParaRPr lang="pt-B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334735" y="1654659"/>
            <a:ext cx="351287" cy="351287"/>
            <a:chOff x="2951605" y="2025012"/>
            <a:chExt cx="351287" cy="351287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 rot="16200000">
            <a:off x="370337" y="5335689"/>
            <a:ext cx="351287" cy="351287"/>
            <a:chOff x="2951605" y="2025012"/>
            <a:chExt cx="351287" cy="351287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 flipH="1">
            <a:off x="8140773" y="1875221"/>
            <a:ext cx="351287" cy="351287"/>
            <a:chOff x="2951605" y="2025012"/>
            <a:chExt cx="351287" cy="351287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 rot="5400000" flipH="1">
            <a:off x="8151825" y="5556253"/>
            <a:ext cx="351287" cy="351287"/>
            <a:chOff x="2951605" y="2025012"/>
            <a:chExt cx="351287" cy="351287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860464" y="1065438"/>
            <a:ext cx="74670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u="sng" dirty="0" smtClean="0">
                <a:solidFill>
                  <a:schemeClr val="bg2">
                    <a:lumMod val="25000"/>
                  </a:schemeClr>
                </a:solidFill>
              </a:rPr>
              <a:t>Eclesiologia:</a:t>
            </a:r>
            <a:endParaRPr lang="pt-BR" sz="4000" b="1" u="sng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4" name="TextBox 9"/>
          <p:cNvSpPr txBox="1"/>
          <p:nvPr/>
        </p:nvSpPr>
        <p:spPr>
          <a:xfrm>
            <a:off x="353189" y="2549833"/>
            <a:ext cx="7524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8-Missão da Igreja </a:t>
            </a:r>
            <a:endParaRPr lang="pt-B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25" name="TextBox 9"/>
          <p:cNvSpPr txBox="1"/>
          <p:nvPr/>
        </p:nvSpPr>
        <p:spPr>
          <a:xfrm>
            <a:off x="353189" y="3003883"/>
            <a:ext cx="7524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9-Ministério Pastoral</a:t>
            </a:r>
          </a:p>
        </p:txBody>
      </p:sp>
      <p:sp>
        <p:nvSpPr>
          <p:cNvPr id="26" name="TextBox 9"/>
          <p:cNvSpPr txBox="1"/>
          <p:nvPr/>
        </p:nvSpPr>
        <p:spPr>
          <a:xfrm>
            <a:off x="353189" y="3457933"/>
            <a:ext cx="7524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10-Filosofia Ministerial </a:t>
            </a:r>
            <a:endParaRPr lang="pt-B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27" name="TextBox 9"/>
          <p:cNvSpPr txBox="1"/>
          <p:nvPr/>
        </p:nvSpPr>
        <p:spPr>
          <a:xfrm>
            <a:off x="353189" y="3911983"/>
            <a:ext cx="7524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11-Membresia e Disciplina </a:t>
            </a:r>
            <a:endParaRPr lang="pt-B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28" name="TextBox 9"/>
          <p:cNvSpPr txBox="1"/>
          <p:nvPr/>
        </p:nvSpPr>
        <p:spPr>
          <a:xfrm>
            <a:off x="353189" y="4366033"/>
            <a:ext cx="8317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12 – MINISTÉRIOS: Missões e Evangelismo</a:t>
            </a:r>
            <a:endParaRPr lang="pt-B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29" name="TextBox 9"/>
          <p:cNvSpPr txBox="1"/>
          <p:nvPr/>
        </p:nvSpPr>
        <p:spPr>
          <a:xfrm>
            <a:off x="340186" y="4820083"/>
            <a:ext cx="8315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13- MINISTÉRIOS</a:t>
            </a:r>
            <a:r>
              <a:rPr lang="pt-BR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: </a:t>
            </a:r>
            <a:r>
              <a:rPr lang="pt-BR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Discipulado e Aconselhamento</a:t>
            </a:r>
            <a:r>
              <a:rPr lang="pt-BR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endParaRPr lang="pt-B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229088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74990"/>
            <a:chOff x="0" y="0"/>
            <a:chExt cx="9144000" cy="6874990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753360"/>
              <a:ext cx="9144000" cy="41216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480"/>
            <a:stretch/>
          </p:blipFill>
          <p:spPr bwMode="auto">
            <a:xfrm flipH="1" flipV="1">
              <a:off x="0" y="0"/>
              <a:ext cx="9144000" cy="3362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TextBox 9"/>
          <p:cNvSpPr txBox="1"/>
          <p:nvPr/>
        </p:nvSpPr>
        <p:spPr>
          <a:xfrm>
            <a:off x="837220" y="2783329"/>
            <a:ext cx="752454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S</a:t>
            </a:r>
            <a:r>
              <a:rPr lang="pt-BR" sz="5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ACRAMENTOS:</a:t>
            </a:r>
          </a:p>
          <a:p>
            <a:pPr algn="ctr"/>
            <a:r>
              <a:rPr lang="pt-BR" sz="5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Definição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826169" y="2447962"/>
            <a:ext cx="351287" cy="351287"/>
            <a:chOff x="2951605" y="2025012"/>
            <a:chExt cx="351287" cy="351287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 rot="16200000">
            <a:off x="826169" y="4165694"/>
            <a:ext cx="351287" cy="351287"/>
            <a:chOff x="2951605" y="2025012"/>
            <a:chExt cx="351287" cy="351287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 flipH="1">
            <a:off x="8010478" y="2445848"/>
            <a:ext cx="351287" cy="351287"/>
            <a:chOff x="2951605" y="2025012"/>
            <a:chExt cx="351287" cy="351287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 rot="5400000" flipH="1">
            <a:off x="8001634" y="4167993"/>
            <a:ext cx="351287" cy="351287"/>
            <a:chOff x="2951605" y="2025012"/>
            <a:chExt cx="351287" cy="351287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860464" y="1836967"/>
            <a:ext cx="74670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u="sng" dirty="0" smtClean="0">
                <a:solidFill>
                  <a:schemeClr val="bg2">
                    <a:lumMod val="25000"/>
                  </a:schemeClr>
                </a:solidFill>
              </a:rPr>
              <a:t>Eclesiologia II:</a:t>
            </a:r>
            <a:endParaRPr lang="pt-BR" sz="4000" u="sng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79193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ntrodução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374432" y="1486353"/>
            <a:ext cx="8474529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Objetivos:</a:t>
            </a:r>
            <a:endParaRPr lang="pt-BR" sz="2900" dirty="0">
              <a:latin typeface="Arial Rounded MT Bold" panose="020F070403050403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29720" y="2197101"/>
            <a:ext cx="8714280" cy="349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pt-BR" sz="27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1 – Definir o termo “sacramento” dentre os muitos usos que ele possui em </a:t>
            </a:r>
            <a:r>
              <a:rPr lang="pt-BR" sz="2700" dirty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contextos religiosos </a:t>
            </a:r>
            <a:r>
              <a:rPr lang="pt-BR" sz="27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 diferentes.</a:t>
            </a:r>
          </a:p>
          <a:p>
            <a:pPr>
              <a:spcBef>
                <a:spcPts val="1800"/>
              </a:spcBef>
            </a:pPr>
            <a:r>
              <a:rPr lang="pt-BR" sz="27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2 – Estabelecer o uso desse termo em nosso contexto de igreja local.</a:t>
            </a:r>
          </a:p>
          <a:p>
            <a:pPr>
              <a:spcBef>
                <a:spcPts val="1800"/>
              </a:spcBef>
            </a:pPr>
            <a:r>
              <a:rPr lang="pt-BR" sz="27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3- </a:t>
            </a:r>
            <a:r>
              <a:rPr lang="pt-BR" sz="27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(próxima semana) </a:t>
            </a:r>
            <a:r>
              <a:rPr lang="pt-BR" sz="2700" dirty="0">
                <a:latin typeface="Arial Rounded MT Bold" panose="020F0704030504030204" pitchFamily="34" charset="0"/>
              </a:rPr>
              <a:t>Importância dos Sacramentos e Suas </a:t>
            </a:r>
            <a:r>
              <a:rPr lang="pt-BR" sz="2700" dirty="0" smtClean="0">
                <a:latin typeface="Arial Rounded MT Bold" panose="020F0704030504030204" pitchFamily="34" charset="0"/>
              </a:rPr>
              <a:t>aplicações</a:t>
            </a:r>
            <a:endParaRPr lang="pt-BR" sz="27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642805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20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2000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2000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ntrodução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116880" y="1223060"/>
            <a:ext cx="536952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/>
              <a:t> A vida cristã começa através de uma obra sobrenatural realizada pela imerecida graça de Deus no coração e na vida de uma pessoa e </a:t>
            </a:r>
            <a:r>
              <a:rPr lang="pt-BR" sz="2800" u="sng" dirty="0"/>
              <a:t>deve ser continuada </a:t>
            </a:r>
            <a:r>
              <a:rPr lang="pt-BR" sz="2800" dirty="0"/>
              <a:t>da mesma maneira. </a:t>
            </a:r>
            <a:endParaRPr lang="pt-BR" sz="28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Imagem 9" descr="http://colunas.gospelmais.com.br/files/2013/04/crescimento-espiritual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2019" y="1167367"/>
            <a:ext cx="3611623" cy="2608230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334734" y="4465863"/>
            <a:ext cx="8474529" cy="156966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BR" sz="3200" b="1" u="sng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</a:t>
            </a:r>
            <a:r>
              <a:rPr lang="pt-BR" sz="3200" b="1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3.3 </a:t>
            </a:r>
            <a:r>
              <a:rPr lang="pt-BR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Sois 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assim insensatos que, tendo </a:t>
            </a:r>
            <a:r>
              <a:rPr lang="pt-B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COMEÇADO NO ESPÍRITO</a:t>
            </a:r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estejais, agora, vos </a:t>
            </a:r>
            <a:r>
              <a:rPr lang="pt-BR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aperfeiçoando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na carne?</a:t>
            </a:r>
          </a:p>
        </p:txBody>
      </p:sp>
    </p:spTree>
    <p:extLst>
      <p:ext uri="{BB962C8B-B14F-4D97-AF65-F5344CB8AC3E}">
        <p14:creationId xmlns:p14="http://schemas.microsoft.com/office/powerpoint/2010/main" val="179863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ntrodução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116880" y="1223060"/>
            <a:ext cx="536952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/>
              <a:t> A vida cristã começa através de uma obra sobrenatural realizada pela imerecida graça de Deus no coração e na vida de uma pessoa e </a:t>
            </a:r>
            <a:r>
              <a:rPr lang="pt-BR" sz="2800" u="sng" dirty="0"/>
              <a:t>deve ser continuada </a:t>
            </a:r>
            <a:r>
              <a:rPr lang="pt-BR" sz="2800" dirty="0"/>
              <a:t>da mesma maneira. </a:t>
            </a:r>
            <a:endParaRPr lang="pt-BR" sz="28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Imagem 9" descr="http://colunas.gospelmais.com.br/files/2013/04/crescimento-espiritual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2019" y="1167367"/>
            <a:ext cx="3611623" cy="2608230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334734" y="4465863"/>
            <a:ext cx="8474529" cy="156966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BR" sz="3200" b="1" u="sng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</a:t>
            </a:r>
            <a:r>
              <a:rPr lang="pt-BR" sz="3200" b="1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2.10 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Pois somos feitura dele, criados em Cristo Jesus </a:t>
            </a:r>
            <a:r>
              <a:rPr lang="pt-B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 BOAS OBRAS</a:t>
            </a:r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quais Deus de antemão preparou para que </a:t>
            </a:r>
            <a:r>
              <a:rPr lang="pt-BR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andássemos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nelas.</a:t>
            </a:r>
          </a:p>
        </p:txBody>
      </p:sp>
    </p:spTree>
    <p:extLst>
      <p:ext uri="{BB962C8B-B14F-4D97-AF65-F5344CB8AC3E}">
        <p14:creationId xmlns:p14="http://schemas.microsoft.com/office/powerpoint/2010/main" val="86075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ntrodução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116880" y="1223060"/>
            <a:ext cx="536952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/>
              <a:t> A vida cristã começa através de uma obra sobrenatural realizada pela imerecida graça de Deus no coração e na vida de uma pessoa e </a:t>
            </a:r>
            <a:r>
              <a:rPr lang="pt-BR" sz="2800" u="sng" dirty="0"/>
              <a:t>deve ser continuada </a:t>
            </a:r>
            <a:r>
              <a:rPr lang="pt-BR" sz="2800" dirty="0"/>
              <a:t>da mesma maneira. </a:t>
            </a:r>
            <a:endParaRPr lang="pt-BR" sz="28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Imagem 9" descr="http://colunas.gospelmais.com.br/files/2013/04/crescimento-espiritual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2019" y="1167367"/>
            <a:ext cx="3611623" cy="2608230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334734" y="3142398"/>
            <a:ext cx="8474529" cy="353943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BR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Fp2.12-13 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Assim, pois, amados meus, como sempre obedecestes, não só na minha presença, porém, muito mais agora, na minha ausência, </a:t>
            </a:r>
            <a:r>
              <a:rPr lang="pt-B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DESENVOLVEI A VOSSA SALVAÇÃO</a:t>
            </a:r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 temor e tremor</a:t>
            </a:r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porque </a:t>
            </a:r>
            <a:r>
              <a:rPr lang="pt-BR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Deus é quem efetua em vós 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tanto o querer como o realizar, segundo a sua boa vontade.</a:t>
            </a:r>
          </a:p>
        </p:txBody>
      </p:sp>
    </p:spTree>
    <p:extLst>
      <p:ext uri="{BB962C8B-B14F-4D97-AF65-F5344CB8AC3E}">
        <p14:creationId xmlns:p14="http://schemas.microsoft.com/office/powerpoint/2010/main" val="10951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ntrodução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116880" y="1223060"/>
            <a:ext cx="536952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/>
              <a:t> A vida cristã começa através de uma obra sobrenatural realizada pela imerecida graça de Deus no coração e na vida de uma pessoa e </a:t>
            </a:r>
            <a:r>
              <a:rPr lang="pt-BR" sz="2800" u="sng" dirty="0"/>
              <a:t>deve ser continuada </a:t>
            </a:r>
            <a:r>
              <a:rPr lang="pt-BR" sz="2800" dirty="0"/>
              <a:t>da mesma maneira. </a:t>
            </a:r>
            <a:endParaRPr lang="pt-BR" sz="28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Imagem 9" descr="http://colunas.gospelmais.com.br/files/2013/04/crescimento-espiritual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2019" y="1167367"/>
            <a:ext cx="3611623" cy="2608230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334734" y="4249296"/>
            <a:ext cx="8474529" cy="206210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BR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2Pe 3.18  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antes, </a:t>
            </a:r>
            <a:r>
              <a:rPr lang="pt-B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CRESCEI </a:t>
            </a:r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 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graça e no conhecimento de nosso Senhor e Salvador Jesus Cristo. A ele seja a glória, tanto agora como no dia eterno.</a:t>
            </a:r>
          </a:p>
        </p:txBody>
      </p:sp>
    </p:spTree>
    <p:extLst>
      <p:ext uri="{BB962C8B-B14F-4D97-AF65-F5344CB8AC3E}">
        <p14:creationId xmlns:p14="http://schemas.microsoft.com/office/powerpoint/2010/main" val="1952427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4000" dirty="0" smtClean="0">
                <a:latin typeface="Arial Rounded MT Bold" panose="020F0704030504030204" pitchFamily="34" charset="0"/>
              </a:rPr>
              <a:t>O</a:t>
            </a:r>
            <a:r>
              <a:rPr lang="pt-BR" sz="3500" dirty="0" smtClean="0">
                <a:latin typeface="Arial Rounded MT Bold" panose="020F0704030504030204" pitchFamily="34" charset="0"/>
              </a:rPr>
              <a:t>s</a:t>
            </a:r>
            <a:r>
              <a:rPr lang="pt-BR" sz="4500" dirty="0" smtClean="0">
                <a:latin typeface="Arial Rounded MT Bold" panose="020F0704030504030204" pitchFamily="34" charset="0"/>
              </a:rPr>
              <a:t> </a:t>
            </a:r>
            <a:r>
              <a:rPr lang="pt-BR" sz="40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M</a:t>
            </a:r>
            <a:r>
              <a:rPr lang="pt-BR" sz="3500" dirty="0" smtClean="0">
                <a:latin typeface="Arial Rounded MT Bold" panose="020F0704030504030204" pitchFamily="34" charset="0"/>
              </a:rPr>
              <a:t>eios da </a:t>
            </a:r>
            <a:r>
              <a:rPr lang="pt-BR" sz="40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G</a:t>
            </a:r>
            <a:r>
              <a:rPr lang="pt-BR" sz="3500" dirty="0" smtClean="0">
                <a:latin typeface="Arial Rounded MT Bold" panose="020F0704030504030204" pitchFamily="34" charset="0"/>
              </a:rPr>
              <a:t>raça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398495" y="1137627"/>
            <a:ext cx="79565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D5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2800" b="1" dirty="0" smtClean="0"/>
              <a:t>A – Significado da expressão:</a:t>
            </a:r>
            <a:endParaRPr lang="pt-BR" sz="2800" b="1" dirty="0"/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398494" y="2022816"/>
            <a:ext cx="8338411" cy="2308324"/>
          </a:xfrm>
          <a:prstGeom prst="rect">
            <a:avLst/>
          </a:prstGeom>
          <a:ln w="28575">
            <a:noFill/>
            <a:headEnd/>
            <a:tailEnd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 prstMaterial="dkEdge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pt-BR" sz="72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Termo não se encontra na Bíblia </a:t>
            </a:r>
            <a:endParaRPr lang="pt-BR" sz="72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45089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4000" dirty="0" smtClean="0">
                <a:latin typeface="Arial Rounded MT Bold" panose="020F0704030504030204" pitchFamily="34" charset="0"/>
              </a:rPr>
              <a:t>O</a:t>
            </a:r>
            <a:r>
              <a:rPr lang="pt-BR" sz="3500" dirty="0" smtClean="0">
                <a:latin typeface="Arial Rounded MT Bold" panose="020F0704030504030204" pitchFamily="34" charset="0"/>
              </a:rPr>
              <a:t>s</a:t>
            </a:r>
            <a:r>
              <a:rPr lang="pt-BR" sz="4500" dirty="0" smtClean="0">
                <a:latin typeface="Arial Rounded MT Bold" panose="020F0704030504030204" pitchFamily="34" charset="0"/>
              </a:rPr>
              <a:t> </a:t>
            </a:r>
            <a:r>
              <a:rPr lang="pt-BR" sz="40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M</a:t>
            </a:r>
            <a:r>
              <a:rPr lang="pt-BR" sz="3500" dirty="0" smtClean="0">
                <a:latin typeface="Arial Rounded MT Bold" panose="020F0704030504030204" pitchFamily="34" charset="0"/>
              </a:rPr>
              <a:t>eios da </a:t>
            </a:r>
            <a:r>
              <a:rPr lang="pt-BR" sz="40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G</a:t>
            </a:r>
            <a:r>
              <a:rPr lang="pt-BR" sz="3500" dirty="0" smtClean="0">
                <a:latin typeface="Arial Rounded MT Bold" panose="020F0704030504030204" pitchFamily="34" charset="0"/>
              </a:rPr>
              <a:t>raça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398495" y="1137627"/>
            <a:ext cx="79565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D5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2800" b="1" dirty="0" smtClean="0"/>
              <a:t>A – Significado da expressão:</a:t>
            </a:r>
            <a:endParaRPr lang="pt-BR" sz="2800" b="1" dirty="0"/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398494" y="2022816"/>
            <a:ext cx="8338411" cy="954107"/>
          </a:xfrm>
          <a:prstGeom prst="rect">
            <a:avLst/>
          </a:prstGeom>
          <a:ln w="28575">
            <a:solidFill>
              <a:srgbClr val="800000"/>
            </a:solidFill>
            <a:headEnd/>
            <a:tailEnd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 prstMaterial="dkEdge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pt-BR" sz="2800" dirty="0"/>
              <a:t>Um </a:t>
            </a:r>
            <a:r>
              <a:rPr lang="pt-BR" sz="2800" b="1" u="sng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RECURSO</a:t>
            </a:r>
            <a:r>
              <a:rPr lang="pt-BR" sz="2800" dirty="0" smtClean="0"/>
              <a:t> </a:t>
            </a:r>
            <a:r>
              <a:rPr lang="pt-BR" sz="2800" dirty="0"/>
              <a:t>empregado para alcançar um objetivo. </a:t>
            </a:r>
            <a:endParaRPr lang="pt-BR" sz="2800" dirty="0" smtClean="0"/>
          </a:p>
          <a:p>
            <a:pPr lvl="0" algn="r"/>
            <a:r>
              <a:rPr lang="pt-BR" sz="2800" b="1" dirty="0" smtClean="0"/>
              <a:t>(</a:t>
            </a:r>
            <a:r>
              <a:rPr lang="pt-BR" sz="2800" b="1" dirty="0"/>
              <a:t>Dicionário Aurélio</a:t>
            </a:r>
            <a:r>
              <a:rPr lang="pt-BR" sz="2800" dirty="0"/>
              <a:t>) </a:t>
            </a:r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443615" y="3820368"/>
            <a:ext cx="8338411" cy="1815882"/>
          </a:xfrm>
          <a:prstGeom prst="rect">
            <a:avLst/>
          </a:prstGeom>
          <a:ln w="28575">
            <a:solidFill>
              <a:srgbClr val="800000"/>
            </a:solidFill>
            <a:headEnd/>
            <a:tailEnd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 prstMaterial="dkEdge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pt-BR" sz="2800" dirty="0" smtClean="0"/>
              <a:t>Os </a:t>
            </a:r>
            <a:r>
              <a:rPr lang="pt-BR" sz="2800" b="1" u="sng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RECURSOS VISÍVEIS E COMUNS </a:t>
            </a:r>
            <a:r>
              <a:rPr lang="pt-BR" sz="2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2800" dirty="0" smtClean="0"/>
              <a:t>pelos </a:t>
            </a:r>
            <a:r>
              <a:rPr lang="pt-BR" sz="2800" dirty="0"/>
              <a:t>quais Cristo transmite à sua igreja os benefícios de sua mediação [ou seja, de sua morte]. </a:t>
            </a:r>
            <a:endParaRPr lang="pt-BR" sz="2800" dirty="0" smtClean="0"/>
          </a:p>
          <a:p>
            <a:pPr lvl="0" algn="r"/>
            <a:r>
              <a:rPr lang="pt-BR" sz="2800" b="1" dirty="0" smtClean="0"/>
              <a:t>(</a:t>
            </a:r>
            <a:r>
              <a:rPr lang="pt-BR" sz="2800" b="1" dirty="0"/>
              <a:t>Catecismo de </a:t>
            </a:r>
            <a:r>
              <a:rPr lang="pt-BR" sz="2800" b="1" dirty="0" smtClean="0"/>
              <a:t>Westminster </a:t>
            </a:r>
            <a:r>
              <a:rPr lang="pt-BR" sz="28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2402821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4000" dirty="0" smtClean="0">
                <a:latin typeface="Arial Rounded MT Bold" panose="020F0704030504030204" pitchFamily="34" charset="0"/>
              </a:rPr>
              <a:t>O</a:t>
            </a:r>
            <a:r>
              <a:rPr lang="pt-BR" sz="3500" dirty="0" smtClean="0">
                <a:latin typeface="Arial Rounded MT Bold" panose="020F0704030504030204" pitchFamily="34" charset="0"/>
              </a:rPr>
              <a:t>s</a:t>
            </a:r>
            <a:r>
              <a:rPr lang="pt-BR" sz="4500" dirty="0" smtClean="0">
                <a:latin typeface="Arial Rounded MT Bold" panose="020F0704030504030204" pitchFamily="34" charset="0"/>
              </a:rPr>
              <a:t> </a:t>
            </a:r>
            <a:r>
              <a:rPr lang="pt-BR" sz="40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M</a:t>
            </a:r>
            <a:r>
              <a:rPr lang="pt-BR" sz="3500" dirty="0" smtClean="0">
                <a:latin typeface="Arial Rounded MT Bold" panose="020F0704030504030204" pitchFamily="34" charset="0"/>
              </a:rPr>
              <a:t>eios da </a:t>
            </a:r>
            <a:r>
              <a:rPr lang="pt-BR" sz="40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G</a:t>
            </a:r>
            <a:r>
              <a:rPr lang="pt-BR" sz="3500" dirty="0" smtClean="0">
                <a:latin typeface="Arial Rounded MT Bold" panose="020F0704030504030204" pitchFamily="34" charset="0"/>
              </a:rPr>
              <a:t>raça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398495" y="1137627"/>
            <a:ext cx="79565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D5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2800" b="1" dirty="0" smtClean="0"/>
              <a:t>A – Significado da expressão:</a:t>
            </a:r>
            <a:endParaRPr lang="pt-BR" sz="2800" b="1" dirty="0"/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443615" y="2004486"/>
            <a:ext cx="8338411" cy="404418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800000"/>
            </a:solidFill>
            <a:headEnd/>
            <a:tailEnd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 prstMaterial="dkEdge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0215" marR="539115" algn="just">
              <a:lnSpc>
                <a:spcPct val="107000"/>
              </a:lnSpc>
              <a:spcAft>
                <a:spcPts val="0"/>
              </a:spcAft>
            </a:pPr>
            <a:r>
              <a:rPr lang="pt-BR" sz="4000" b="1" dirty="0">
                <a:latin typeface="Comic Sans MS"/>
                <a:ea typeface="Calibri"/>
                <a:cs typeface="Times New Roman"/>
              </a:rPr>
              <a:t>Os meios da graça são os recursos visíveis e comuns pelos quais Cristo transmite à sua igreja os benefícios de sua mediação, ou seja, de sua morte.</a:t>
            </a:r>
            <a:endParaRPr lang="pt-BR" sz="4000" b="1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8917007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4000" dirty="0" smtClean="0">
                <a:latin typeface="Arial Rounded MT Bold" panose="020F0704030504030204" pitchFamily="34" charset="0"/>
              </a:rPr>
              <a:t>O</a:t>
            </a:r>
            <a:r>
              <a:rPr lang="pt-BR" sz="3500" dirty="0" smtClean="0">
                <a:latin typeface="Arial Rounded MT Bold" panose="020F0704030504030204" pitchFamily="34" charset="0"/>
              </a:rPr>
              <a:t>s</a:t>
            </a:r>
            <a:r>
              <a:rPr lang="pt-BR" sz="4500" dirty="0" smtClean="0">
                <a:latin typeface="Arial Rounded MT Bold" panose="020F0704030504030204" pitchFamily="34" charset="0"/>
              </a:rPr>
              <a:t> </a:t>
            </a:r>
            <a:r>
              <a:rPr lang="pt-BR" sz="40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M</a:t>
            </a:r>
            <a:r>
              <a:rPr lang="pt-BR" sz="3500" dirty="0" smtClean="0">
                <a:latin typeface="Arial Rounded MT Bold" panose="020F0704030504030204" pitchFamily="34" charset="0"/>
              </a:rPr>
              <a:t>eios da </a:t>
            </a:r>
            <a:r>
              <a:rPr lang="pt-BR" sz="40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G</a:t>
            </a:r>
            <a:r>
              <a:rPr lang="pt-BR" sz="3500" dirty="0" smtClean="0">
                <a:latin typeface="Arial Rounded MT Bold" panose="020F0704030504030204" pitchFamily="34" charset="0"/>
              </a:rPr>
              <a:t>raça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398495" y="1137627"/>
            <a:ext cx="79565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D5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2800" b="1" dirty="0" smtClean="0"/>
              <a:t>B – Quais são:</a:t>
            </a:r>
            <a:endParaRPr lang="pt-BR" sz="2800" b="1" dirty="0"/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398494" y="2022816"/>
            <a:ext cx="8338411" cy="3416320"/>
          </a:xfrm>
          <a:prstGeom prst="rect">
            <a:avLst/>
          </a:prstGeom>
          <a:ln w="28575">
            <a:noFill/>
            <a:headEnd/>
            <a:tailEnd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 prstMaterial="dkEdge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pt-BR" sz="7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Particular </a:t>
            </a:r>
          </a:p>
          <a:p>
            <a:pPr lvl="0" algn="ctr"/>
            <a:r>
              <a:rPr lang="pt-BR" sz="7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e</a:t>
            </a:r>
            <a:endParaRPr lang="pt-BR" sz="7200" dirty="0" smtClean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0" algn="ctr"/>
            <a:r>
              <a:rPr lang="pt-BR" sz="7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Público </a:t>
            </a:r>
            <a:endParaRPr lang="pt-BR" sz="72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558227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4000" dirty="0" smtClean="0">
                <a:latin typeface="Arial Rounded MT Bold" panose="020F0704030504030204" pitchFamily="34" charset="0"/>
              </a:rPr>
              <a:t>O</a:t>
            </a:r>
            <a:r>
              <a:rPr lang="pt-BR" sz="3500" dirty="0" smtClean="0">
                <a:latin typeface="Arial Rounded MT Bold" panose="020F0704030504030204" pitchFamily="34" charset="0"/>
              </a:rPr>
              <a:t>s</a:t>
            </a:r>
            <a:r>
              <a:rPr lang="pt-BR" sz="4500" dirty="0" smtClean="0">
                <a:latin typeface="Arial Rounded MT Bold" panose="020F0704030504030204" pitchFamily="34" charset="0"/>
              </a:rPr>
              <a:t> </a:t>
            </a:r>
            <a:r>
              <a:rPr lang="pt-BR" sz="40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M</a:t>
            </a:r>
            <a:r>
              <a:rPr lang="pt-BR" sz="3500" dirty="0" smtClean="0">
                <a:latin typeface="Arial Rounded MT Bold" panose="020F0704030504030204" pitchFamily="34" charset="0"/>
              </a:rPr>
              <a:t>eios da </a:t>
            </a:r>
            <a:r>
              <a:rPr lang="pt-BR" sz="40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G</a:t>
            </a:r>
            <a:r>
              <a:rPr lang="pt-BR" sz="3500" dirty="0" smtClean="0">
                <a:latin typeface="Arial Rounded MT Bold" panose="020F0704030504030204" pitchFamily="34" charset="0"/>
              </a:rPr>
              <a:t>raça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398495" y="1137627"/>
            <a:ext cx="79565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D5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2800" b="1" dirty="0" smtClean="0"/>
              <a:t>B – Quais são:</a:t>
            </a:r>
            <a:endParaRPr lang="pt-BR" sz="2800" b="1" dirty="0"/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454642" y="1790208"/>
            <a:ext cx="8338411" cy="4524315"/>
          </a:xfrm>
          <a:prstGeom prst="rect">
            <a:avLst/>
          </a:prstGeom>
          <a:ln w="28575">
            <a:noFill/>
            <a:headEnd/>
            <a:tailEnd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 prstMaterial="dkEdge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pt-BR" sz="7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Pregação da Palavra  </a:t>
            </a:r>
          </a:p>
          <a:p>
            <a:pPr lvl="0" algn="ctr"/>
            <a:r>
              <a:rPr lang="pt-BR" sz="7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e</a:t>
            </a:r>
            <a:endParaRPr lang="pt-BR" sz="7200" dirty="0" smtClean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0" algn="ctr"/>
            <a:r>
              <a:rPr lang="pt-BR" sz="7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Sacramentos </a:t>
            </a:r>
            <a:endParaRPr lang="pt-BR" sz="72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133883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4000" dirty="0" smtClean="0">
                <a:latin typeface="Arial Rounded MT Bold" panose="020F0704030504030204" pitchFamily="34" charset="0"/>
              </a:rPr>
              <a:t>O</a:t>
            </a:r>
            <a:r>
              <a:rPr lang="pt-BR" sz="3500" dirty="0" smtClean="0">
                <a:latin typeface="Arial Rounded MT Bold" panose="020F0704030504030204" pitchFamily="34" charset="0"/>
              </a:rPr>
              <a:t>s</a:t>
            </a:r>
            <a:r>
              <a:rPr lang="pt-BR" sz="4500" dirty="0" smtClean="0">
                <a:latin typeface="Arial Rounded MT Bold" panose="020F0704030504030204" pitchFamily="34" charset="0"/>
              </a:rPr>
              <a:t> </a:t>
            </a:r>
            <a:r>
              <a:rPr lang="pt-BR" sz="40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M</a:t>
            </a:r>
            <a:r>
              <a:rPr lang="pt-BR" sz="3500" dirty="0" smtClean="0">
                <a:latin typeface="Arial Rounded MT Bold" panose="020F0704030504030204" pitchFamily="34" charset="0"/>
              </a:rPr>
              <a:t>eios da </a:t>
            </a:r>
            <a:r>
              <a:rPr lang="pt-BR" sz="40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G</a:t>
            </a:r>
            <a:r>
              <a:rPr lang="pt-BR" sz="3500" dirty="0" smtClean="0">
                <a:latin typeface="Arial Rounded MT Bold" panose="020F0704030504030204" pitchFamily="34" charset="0"/>
              </a:rPr>
              <a:t>raça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398495" y="1137627"/>
            <a:ext cx="79565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D5"/>
            </a:outerShdw>
          </a:effectLst>
        </p:spPr>
        <p:txBody>
          <a:bodyPr>
            <a:spAutoFit/>
          </a:bodyPr>
          <a:lstStyle/>
          <a:p>
            <a:pPr lvl="0"/>
            <a:r>
              <a:rPr lang="pt-BR" sz="2800" b="1" dirty="0" smtClean="0"/>
              <a:t>C – </a:t>
            </a:r>
            <a:r>
              <a:rPr lang="pt-BR" sz="2800" b="1" u="sng" dirty="0"/>
              <a:t>P.S. </a:t>
            </a:r>
            <a:r>
              <a:rPr lang="pt-BR" sz="2800" b="1" i="1" u="sng" dirty="0"/>
              <a:t>(Post </a:t>
            </a:r>
            <a:r>
              <a:rPr lang="pt-BR" sz="2800" b="1" i="1" u="sng" dirty="0" err="1"/>
              <a:t>scriptum</a:t>
            </a:r>
            <a:r>
              <a:rPr lang="pt-BR" sz="2800" b="1" i="1" u="sng" dirty="0"/>
              <a:t>)</a:t>
            </a:r>
            <a:endParaRPr lang="pt-BR" sz="2800" dirty="0"/>
          </a:p>
        </p:txBody>
      </p:sp>
      <p:sp>
        <p:nvSpPr>
          <p:cNvPr id="2" name="Pergaminho horizontal 1"/>
          <p:cNvSpPr/>
          <p:nvPr/>
        </p:nvSpPr>
        <p:spPr>
          <a:xfrm>
            <a:off x="374432" y="2130878"/>
            <a:ext cx="8362474" cy="4077417"/>
          </a:xfrm>
          <a:prstGeom prst="horizontalScroll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pt-BR" sz="4000" b="1" dirty="0">
                <a:solidFill>
                  <a:schemeClr val="tx1"/>
                </a:solidFill>
                <a:latin typeface="Bradley Hand ITC" panose="03070402050302030203" pitchFamily="66" charset="0"/>
                <a:ea typeface="Calibri"/>
                <a:cs typeface="Times New Roman"/>
              </a:rPr>
              <a:t>O assunto “sacramento” será abordado nestes Fundamentos Eclesiológicos como uma expressão dos “Meios da Graça”.</a:t>
            </a:r>
          </a:p>
        </p:txBody>
      </p:sp>
    </p:spTree>
    <p:extLst>
      <p:ext uri="{BB962C8B-B14F-4D97-AF65-F5344CB8AC3E}">
        <p14:creationId xmlns:p14="http://schemas.microsoft.com/office/powerpoint/2010/main" val="307826380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psdgraphics.com/wp-content/uploads/2009/09/abstract-desig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53360"/>
            <a:ext cx="9144000" cy="412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psdgraphics.com/wp-content/uploads/2009/09/abstract-desig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80"/>
          <a:stretch/>
        </p:blipFill>
        <p:spPr bwMode="auto">
          <a:xfrm flipH="1" flipV="1">
            <a:off x="0" y="0"/>
            <a:ext cx="9144000" cy="336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fotos.sapo.pt/W3U8vdt1BMnFd9pI1Qvz/500x5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2492375"/>
            <a:ext cx="9178926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202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44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S</a:t>
            </a:r>
            <a:r>
              <a:rPr lang="pt-BR" sz="4000" dirty="0" smtClean="0">
                <a:latin typeface="Arial Rounded MT Bold" panose="020F0704030504030204" pitchFamily="34" charset="0"/>
              </a:rPr>
              <a:t>acramento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398495" y="1137627"/>
            <a:ext cx="79565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D5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2800" b="1" dirty="0" smtClean="0"/>
              <a:t>A – Origem do termo:</a:t>
            </a:r>
            <a:endParaRPr lang="pt-BR" sz="2800" b="1" dirty="0"/>
          </a:p>
        </p:txBody>
      </p:sp>
      <p:sp>
        <p:nvSpPr>
          <p:cNvPr id="2" name="Retângulo 1"/>
          <p:cNvSpPr/>
          <p:nvPr/>
        </p:nvSpPr>
        <p:spPr>
          <a:xfrm>
            <a:off x="3191353" y="1659914"/>
            <a:ext cx="2728632" cy="92333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pt-BR" sz="5400" b="1" dirty="0" smtClean="0">
                <a:solidFill>
                  <a:schemeClr val="bg1"/>
                </a:solidFill>
              </a:rPr>
              <a:t>   Latim   </a:t>
            </a:r>
            <a:endParaRPr lang="pt-BR" sz="6600" dirty="0"/>
          </a:p>
        </p:txBody>
      </p:sp>
      <p:cxnSp>
        <p:nvCxnSpPr>
          <p:cNvPr id="4" name="Conector de seta reta 3"/>
          <p:cNvCxnSpPr/>
          <p:nvPr/>
        </p:nvCxnSpPr>
        <p:spPr>
          <a:xfrm>
            <a:off x="4555669" y="2983832"/>
            <a:ext cx="0" cy="86627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tângulo 5"/>
          <p:cNvSpPr/>
          <p:nvPr/>
        </p:nvSpPr>
        <p:spPr>
          <a:xfrm>
            <a:off x="374432" y="4004198"/>
            <a:ext cx="8362474" cy="23083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3600" b="1" dirty="0" smtClean="0"/>
              <a:t>“</a:t>
            </a:r>
            <a:r>
              <a:rPr lang="pt-BR" sz="3600" b="1" dirty="0" err="1" smtClean="0"/>
              <a:t>sacramentum</a:t>
            </a:r>
            <a:r>
              <a:rPr lang="pt-BR" sz="3600" b="1" dirty="0" smtClean="0"/>
              <a:t>”</a:t>
            </a:r>
          </a:p>
          <a:p>
            <a:r>
              <a:rPr lang="pt-BR" sz="3600" dirty="0" smtClean="0"/>
              <a:t>Originariamente </a:t>
            </a:r>
            <a:r>
              <a:rPr lang="pt-BR" sz="3600" dirty="0"/>
              <a:t>denotava uma soma de dinheiro depositada por duas partes em litígio. </a:t>
            </a:r>
          </a:p>
        </p:txBody>
      </p:sp>
    </p:spTree>
    <p:extLst>
      <p:ext uri="{BB962C8B-B14F-4D97-AF65-F5344CB8AC3E}">
        <p14:creationId xmlns:p14="http://schemas.microsoft.com/office/powerpoint/2010/main" val="15318149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44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S</a:t>
            </a:r>
            <a:r>
              <a:rPr lang="pt-BR" sz="4000" dirty="0" smtClean="0">
                <a:latin typeface="Arial Rounded MT Bold" panose="020F0704030504030204" pitchFamily="34" charset="0"/>
              </a:rPr>
              <a:t>acramento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398495" y="1137627"/>
            <a:ext cx="79565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D5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2800" b="1" dirty="0" smtClean="0"/>
              <a:t>A – Origem do termo:</a:t>
            </a:r>
            <a:endParaRPr lang="pt-BR" sz="2800" b="1" dirty="0"/>
          </a:p>
        </p:txBody>
      </p:sp>
      <p:sp>
        <p:nvSpPr>
          <p:cNvPr id="2" name="Retângulo 1"/>
          <p:cNvSpPr/>
          <p:nvPr/>
        </p:nvSpPr>
        <p:spPr>
          <a:xfrm>
            <a:off x="1744579" y="1659914"/>
            <a:ext cx="5654842" cy="707886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</a:rPr>
              <a:t>Igreja Primitiva</a:t>
            </a:r>
            <a:endParaRPr lang="pt-BR" sz="4000" dirty="0"/>
          </a:p>
        </p:txBody>
      </p:sp>
      <p:cxnSp>
        <p:nvCxnSpPr>
          <p:cNvPr id="4" name="Conector de seta reta 3"/>
          <p:cNvCxnSpPr/>
          <p:nvPr/>
        </p:nvCxnSpPr>
        <p:spPr>
          <a:xfrm>
            <a:off x="4572000" y="2550698"/>
            <a:ext cx="0" cy="86627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tângulo 5"/>
          <p:cNvSpPr/>
          <p:nvPr/>
        </p:nvSpPr>
        <p:spPr>
          <a:xfrm>
            <a:off x="390763" y="3835757"/>
            <a:ext cx="8362474" cy="28623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3600" dirty="0"/>
              <a:t>A palavra </a:t>
            </a:r>
            <a:r>
              <a:rPr lang="pt-BR" sz="3600" dirty="0" smtClean="0"/>
              <a:t>empregada para </a:t>
            </a:r>
            <a:r>
              <a:rPr lang="pt-BR" sz="3600" dirty="0"/>
              <a:t>denotar todas as espécies de doutrinas e ordenanças.</a:t>
            </a:r>
          </a:p>
          <a:p>
            <a:r>
              <a:rPr lang="pt-BR" sz="3600" dirty="0"/>
              <a:t>Por esta mesma razão, alguns se opuseram ao nome e preferiam falar em "sinais" ou "mistérios".</a:t>
            </a:r>
          </a:p>
        </p:txBody>
      </p:sp>
    </p:spTree>
    <p:extLst>
      <p:ext uri="{BB962C8B-B14F-4D97-AF65-F5344CB8AC3E}">
        <p14:creationId xmlns:p14="http://schemas.microsoft.com/office/powerpoint/2010/main" val="297548388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44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S</a:t>
            </a:r>
            <a:r>
              <a:rPr lang="pt-BR" sz="4000" dirty="0" smtClean="0">
                <a:latin typeface="Arial Rounded MT Bold" panose="020F0704030504030204" pitchFamily="34" charset="0"/>
              </a:rPr>
              <a:t>acramento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398495" y="1137627"/>
            <a:ext cx="79565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D5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2800" b="1" dirty="0" smtClean="0"/>
              <a:t>A – Origem do termo:</a:t>
            </a:r>
            <a:endParaRPr lang="pt-BR" sz="2800" b="1" dirty="0"/>
          </a:p>
        </p:txBody>
      </p:sp>
      <p:sp>
        <p:nvSpPr>
          <p:cNvPr id="2" name="Retângulo 1"/>
          <p:cNvSpPr/>
          <p:nvPr/>
        </p:nvSpPr>
        <p:spPr>
          <a:xfrm>
            <a:off x="1744579" y="1659914"/>
            <a:ext cx="5654842" cy="707886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</a:rPr>
              <a:t>Transição para uso cristão</a:t>
            </a:r>
            <a:r>
              <a:rPr lang="pt-BR" sz="4000" b="1" dirty="0" smtClean="0"/>
              <a:t> </a:t>
            </a:r>
            <a:endParaRPr lang="pt-BR" sz="4000" dirty="0"/>
          </a:p>
        </p:txBody>
      </p:sp>
      <p:cxnSp>
        <p:nvCxnSpPr>
          <p:cNvPr id="4" name="Conector de seta reta 3"/>
          <p:cNvCxnSpPr/>
          <p:nvPr/>
        </p:nvCxnSpPr>
        <p:spPr>
          <a:xfrm>
            <a:off x="4572000" y="2550698"/>
            <a:ext cx="0" cy="86627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tângulo 5"/>
          <p:cNvSpPr/>
          <p:nvPr/>
        </p:nvSpPr>
        <p:spPr>
          <a:xfrm>
            <a:off x="390763" y="3835757"/>
            <a:ext cx="8362474" cy="28623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3600" b="1" dirty="0" smtClean="0"/>
              <a:t>“uso militar”</a:t>
            </a:r>
          </a:p>
          <a:p>
            <a:r>
              <a:rPr lang="pt-BR" sz="3600" dirty="0"/>
              <a:t>(a) </a:t>
            </a:r>
            <a:r>
              <a:rPr lang="pt-BR" sz="3600" dirty="0" smtClean="0"/>
              <a:t>juramento </a:t>
            </a:r>
            <a:r>
              <a:rPr lang="pt-BR" sz="3600" dirty="0"/>
              <a:t>pelo qual um soldado prometia solenemente obediência ao seu comandante, visto que no batismo o cristão promete obediência ao seu Senhor; </a:t>
            </a:r>
          </a:p>
        </p:txBody>
      </p:sp>
    </p:spTree>
    <p:extLst>
      <p:ext uri="{BB962C8B-B14F-4D97-AF65-F5344CB8AC3E}">
        <p14:creationId xmlns:p14="http://schemas.microsoft.com/office/powerpoint/2010/main" val="2815133935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44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S</a:t>
            </a:r>
            <a:r>
              <a:rPr lang="pt-BR" sz="4000" dirty="0" smtClean="0">
                <a:latin typeface="Arial Rounded MT Bold" panose="020F0704030504030204" pitchFamily="34" charset="0"/>
              </a:rPr>
              <a:t>acramento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398495" y="1137627"/>
            <a:ext cx="79565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D5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2800" b="1" dirty="0" smtClean="0"/>
              <a:t>A – Origem do termo:</a:t>
            </a:r>
            <a:endParaRPr lang="pt-BR" sz="2800" b="1" dirty="0"/>
          </a:p>
        </p:txBody>
      </p:sp>
      <p:sp>
        <p:nvSpPr>
          <p:cNvPr id="2" name="Retângulo 1"/>
          <p:cNvSpPr/>
          <p:nvPr/>
        </p:nvSpPr>
        <p:spPr>
          <a:xfrm>
            <a:off x="1744579" y="1659914"/>
            <a:ext cx="5654842" cy="707886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</a:rPr>
              <a:t>Transição para uso cristão</a:t>
            </a:r>
            <a:r>
              <a:rPr lang="pt-BR" sz="4000" b="1" dirty="0" smtClean="0"/>
              <a:t> </a:t>
            </a:r>
            <a:endParaRPr lang="pt-BR" sz="4000" dirty="0"/>
          </a:p>
        </p:txBody>
      </p:sp>
      <p:cxnSp>
        <p:nvCxnSpPr>
          <p:cNvPr id="4" name="Conector de seta reta 3"/>
          <p:cNvCxnSpPr/>
          <p:nvPr/>
        </p:nvCxnSpPr>
        <p:spPr>
          <a:xfrm>
            <a:off x="4572000" y="2550698"/>
            <a:ext cx="0" cy="86627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tângulo 5"/>
          <p:cNvSpPr/>
          <p:nvPr/>
        </p:nvSpPr>
        <p:spPr>
          <a:xfrm>
            <a:off x="390763" y="3715442"/>
            <a:ext cx="8362474" cy="30469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3200" b="1" dirty="0" smtClean="0"/>
              <a:t>“uso religioso”</a:t>
            </a:r>
          </a:p>
          <a:p>
            <a:r>
              <a:rPr lang="pt-BR" sz="3200" dirty="0" smtClean="0"/>
              <a:t>(b) A </a:t>
            </a:r>
            <a:r>
              <a:rPr lang="pt-BR" sz="3200" dirty="0"/>
              <a:t>Vulgata o empregou para traduzir o grego </a:t>
            </a:r>
            <a:r>
              <a:rPr lang="pt-BR" sz="3200" i="1" dirty="0" err="1"/>
              <a:t>mysterion</a:t>
            </a:r>
            <a:r>
              <a:rPr lang="pt-BR" sz="3200" dirty="0"/>
              <a:t>. É possível que este vocábulo grego fosse aplicado aos sacramentos por terem eles uma tênue semelhança com alguns dos mistérios das religiões gregas.</a:t>
            </a:r>
          </a:p>
        </p:txBody>
      </p:sp>
    </p:spTree>
    <p:extLst>
      <p:ext uri="{BB962C8B-B14F-4D97-AF65-F5344CB8AC3E}">
        <p14:creationId xmlns:p14="http://schemas.microsoft.com/office/powerpoint/2010/main" val="370442722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44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S</a:t>
            </a:r>
            <a:r>
              <a:rPr lang="pt-BR" sz="4000" dirty="0" smtClean="0">
                <a:latin typeface="Arial Rounded MT Bold" panose="020F0704030504030204" pitchFamily="34" charset="0"/>
              </a:rPr>
              <a:t>acramento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398495" y="1137627"/>
            <a:ext cx="79565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D5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2800" b="1" dirty="0" smtClean="0"/>
              <a:t>A – Origem do termo:</a:t>
            </a:r>
            <a:endParaRPr lang="pt-BR" sz="2800" b="1" dirty="0"/>
          </a:p>
        </p:txBody>
      </p:sp>
      <p:sp>
        <p:nvSpPr>
          <p:cNvPr id="2" name="Retângulo 1"/>
          <p:cNvSpPr/>
          <p:nvPr/>
        </p:nvSpPr>
        <p:spPr>
          <a:xfrm>
            <a:off x="1744579" y="1659914"/>
            <a:ext cx="5654842" cy="707886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</a:rPr>
              <a:t>Agostinho (sec. IV)</a:t>
            </a:r>
            <a:endParaRPr lang="pt-BR" sz="4000" dirty="0"/>
          </a:p>
        </p:txBody>
      </p:sp>
      <p:cxnSp>
        <p:nvCxnSpPr>
          <p:cNvPr id="4" name="Conector de seta reta 3"/>
          <p:cNvCxnSpPr/>
          <p:nvPr/>
        </p:nvCxnSpPr>
        <p:spPr>
          <a:xfrm>
            <a:off x="4572000" y="2550698"/>
            <a:ext cx="0" cy="86627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tângulo 5"/>
          <p:cNvSpPr/>
          <p:nvPr/>
        </p:nvSpPr>
        <p:spPr>
          <a:xfrm>
            <a:off x="390763" y="3835757"/>
            <a:ext cx="8362474" cy="175432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3600" dirty="0" smtClean="0"/>
              <a:t>Definido </a:t>
            </a:r>
            <a:r>
              <a:rPr lang="pt-BR" sz="3600" dirty="0"/>
              <a:t>como uma “palavra visível” ou um “sinal exterior e visível de uma graça interior e espiritual”.</a:t>
            </a:r>
          </a:p>
        </p:txBody>
      </p:sp>
    </p:spTree>
    <p:extLst>
      <p:ext uri="{BB962C8B-B14F-4D97-AF65-F5344CB8AC3E}">
        <p14:creationId xmlns:p14="http://schemas.microsoft.com/office/powerpoint/2010/main" val="1915086496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44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S</a:t>
            </a:r>
            <a:r>
              <a:rPr lang="pt-BR" sz="4000" dirty="0" smtClean="0">
                <a:latin typeface="Arial Rounded MT Bold" panose="020F0704030504030204" pitchFamily="34" charset="0"/>
              </a:rPr>
              <a:t>acramento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398495" y="1137627"/>
            <a:ext cx="79565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D5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2800" b="1" dirty="0" smtClean="0"/>
              <a:t>A – Origem do termo:</a:t>
            </a:r>
            <a:endParaRPr lang="pt-BR" sz="2800" b="1" dirty="0"/>
          </a:p>
        </p:txBody>
      </p:sp>
      <p:sp>
        <p:nvSpPr>
          <p:cNvPr id="2" name="Retângulo 1"/>
          <p:cNvSpPr/>
          <p:nvPr/>
        </p:nvSpPr>
        <p:spPr>
          <a:xfrm>
            <a:off x="1744579" y="1659914"/>
            <a:ext cx="5654842" cy="707886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</a:rPr>
              <a:t>Reforma Protestante</a:t>
            </a:r>
            <a:endParaRPr lang="pt-BR" sz="4000" dirty="0"/>
          </a:p>
        </p:txBody>
      </p:sp>
      <p:cxnSp>
        <p:nvCxnSpPr>
          <p:cNvPr id="4" name="Conector de seta reta 3"/>
          <p:cNvCxnSpPr/>
          <p:nvPr/>
        </p:nvCxnSpPr>
        <p:spPr>
          <a:xfrm>
            <a:off x="4572000" y="2550698"/>
            <a:ext cx="0" cy="86627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tângulo 5"/>
          <p:cNvSpPr/>
          <p:nvPr/>
        </p:nvSpPr>
        <p:spPr>
          <a:xfrm>
            <a:off x="390763" y="3739505"/>
            <a:ext cx="8362474" cy="112287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/>
              <a:buChar char=""/>
            </a:pPr>
            <a:r>
              <a:rPr lang="pt-BR" sz="3200" dirty="0">
                <a:ea typeface="Calibri"/>
                <a:cs typeface="Times New Roman"/>
              </a:rPr>
              <a:t>Durante e imediatamente após a Reforma, muitos não gostavam do nome "sacramento". </a:t>
            </a:r>
          </a:p>
        </p:txBody>
      </p:sp>
    </p:spTree>
    <p:extLst>
      <p:ext uri="{BB962C8B-B14F-4D97-AF65-F5344CB8AC3E}">
        <p14:creationId xmlns:p14="http://schemas.microsoft.com/office/powerpoint/2010/main" val="1386465427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44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S</a:t>
            </a:r>
            <a:r>
              <a:rPr lang="pt-BR" sz="4000" dirty="0" smtClean="0">
                <a:latin typeface="Arial Rounded MT Bold" panose="020F0704030504030204" pitchFamily="34" charset="0"/>
              </a:rPr>
              <a:t>acramento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398495" y="1137627"/>
            <a:ext cx="79565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D5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2800" b="1" dirty="0" smtClean="0"/>
              <a:t>A – Origem do termo:</a:t>
            </a:r>
            <a:endParaRPr lang="pt-BR" sz="2800" b="1" dirty="0"/>
          </a:p>
        </p:txBody>
      </p:sp>
      <p:sp>
        <p:nvSpPr>
          <p:cNvPr id="2" name="Retângulo 1"/>
          <p:cNvSpPr/>
          <p:nvPr/>
        </p:nvSpPr>
        <p:spPr>
          <a:xfrm>
            <a:off x="1744579" y="1659914"/>
            <a:ext cx="5654842" cy="707886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</a:rPr>
              <a:t>Reforma Protestante</a:t>
            </a:r>
            <a:endParaRPr lang="pt-BR" sz="4000" dirty="0"/>
          </a:p>
        </p:txBody>
      </p:sp>
      <p:cxnSp>
        <p:nvCxnSpPr>
          <p:cNvPr id="4" name="Conector de seta reta 3"/>
          <p:cNvCxnSpPr/>
          <p:nvPr/>
        </p:nvCxnSpPr>
        <p:spPr>
          <a:xfrm>
            <a:off x="4572000" y="2550698"/>
            <a:ext cx="0" cy="86627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tângulo 5"/>
          <p:cNvSpPr/>
          <p:nvPr/>
        </p:nvSpPr>
        <p:spPr>
          <a:xfrm>
            <a:off x="390763" y="3643253"/>
            <a:ext cx="8362474" cy="5959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/>
              <a:buChar char=""/>
            </a:pPr>
            <a:r>
              <a:rPr lang="pt-BR" sz="3200" dirty="0" err="1" smtClean="0">
                <a:ea typeface="Calibri"/>
                <a:cs typeface="Times New Roman"/>
              </a:rPr>
              <a:t>Melanchton</a:t>
            </a:r>
            <a:r>
              <a:rPr lang="pt-BR" sz="3200" dirty="0" smtClean="0">
                <a:ea typeface="Calibri"/>
                <a:cs typeface="Times New Roman"/>
              </a:rPr>
              <a:t> </a:t>
            </a:r>
            <a:r>
              <a:rPr lang="pt-BR" sz="3200" dirty="0">
                <a:ea typeface="Calibri"/>
                <a:cs typeface="Times New Roman"/>
              </a:rPr>
              <a:t>empregava "</a:t>
            </a:r>
            <a:r>
              <a:rPr lang="pt-BR" sz="3200" dirty="0" err="1">
                <a:ea typeface="Calibri"/>
                <a:cs typeface="Times New Roman"/>
              </a:rPr>
              <a:t>signi</a:t>
            </a:r>
            <a:r>
              <a:rPr lang="pt-BR" sz="3200" dirty="0">
                <a:ea typeface="Calibri"/>
                <a:cs typeface="Times New Roman"/>
              </a:rPr>
              <a:t>" </a:t>
            </a:r>
          </a:p>
        </p:txBody>
      </p:sp>
    </p:spTree>
    <p:extLst>
      <p:ext uri="{BB962C8B-B14F-4D97-AF65-F5344CB8AC3E}">
        <p14:creationId xmlns:p14="http://schemas.microsoft.com/office/powerpoint/2010/main" val="192073535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44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S</a:t>
            </a:r>
            <a:r>
              <a:rPr lang="pt-BR" sz="4000" dirty="0" smtClean="0">
                <a:latin typeface="Arial Rounded MT Bold" panose="020F0704030504030204" pitchFamily="34" charset="0"/>
              </a:rPr>
              <a:t>acramento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398495" y="1137627"/>
            <a:ext cx="79565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D5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2800" b="1" dirty="0" smtClean="0"/>
              <a:t>A – Origem do termo:</a:t>
            </a:r>
            <a:endParaRPr lang="pt-BR" sz="2800" b="1" dirty="0"/>
          </a:p>
        </p:txBody>
      </p:sp>
      <p:sp>
        <p:nvSpPr>
          <p:cNvPr id="2" name="Retângulo 1"/>
          <p:cNvSpPr/>
          <p:nvPr/>
        </p:nvSpPr>
        <p:spPr>
          <a:xfrm>
            <a:off x="1744579" y="1659914"/>
            <a:ext cx="5654842" cy="707886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</a:rPr>
              <a:t>Reforma Protestante</a:t>
            </a:r>
            <a:endParaRPr lang="pt-BR" sz="4000" dirty="0"/>
          </a:p>
        </p:txBody>
      </p:sp>
      <p:cxnSp>
        <p:nvCxnSpPr>
          <p:cNvPr id="4" name="Conector de seta reta 3"/>
          <p:cNvCxnSpPr/>
          <p:nvPr/>
        </p:nvCxnSpPr>
        <p:spPr>
          <a:xfrm>
            <a:off x="4572000" y="2550698"/>
            <a:ext cx="0" cy="86627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tângulo 5"/>
          <p:cNvSpPr/>
          <p:nvPr/>
        </p:nvSpPr>
        <p:spPr>
          <a:xfrm>
            <a:off x="390763" y="3643253"/>
            <a:ext cx="8362474" cy="206210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 smtClean="0">
                <a:ea typeface="Calibri"/>
                <a:cs typeface="Times New Roman"/>
              </a:rPr>
              <a:t>E </a:t>
            </a:r>
            <a:r>
              <a:rPr lang="pt-BR" sz="3200" dirty="0">
                <a:ea typeface="Calibri"/>
                <a:cs typeface="Times New Roman"/>
              </a:rPr>
              <a:t>tanto Lutero como Calvino achavam necessário chamar a atenção para o fato de que a palavra "sacramento" não é empregada em seu sentido original na teologia. 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379357251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44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S</a:t>
            </a:r>
            <a:r>
              <a:rPr lang="pt-BR" sz="4000" dirty="0" smtClean="0">
                <a:latin typeface="Arial Rounded MT Bold" panose="020F0704030504030204" pitchFamily="34" charset="0"/>
              </a:rPr>
              <a:t>acramento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398495" y="1137627"/>
            <a:ext cx="79565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D5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2800" b="1" dirty="0" smtClean="0"/>
              <a:t>B – Significado atual:</a:t>
            </a:r>
            <a:endParaRPr lang="pt-BR" sz="2800" b="1" dirty="0"/>
          </a:p>
        </p:txBody>
      </p:sp>
      <p:sp>
        <p:nvSpPr>
          <p:cNvPr id="2" name="Retângulo 1"/>
          <p:cNvSpPr/>
          <p:nvPr/>
        </p:nvSpPr>
        <p:spPr>
          <a:xfrm>
            <a:off x="1515979" y="1659914"/>
            <a:ext cx="6112042" cy="92333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5400" b="1" dirty="0" smtClean="0">
                <a:solidFill>
                  <a:schemeClr val="bg1"/>
                </a:solidFill>
              </a:rPr>
              <a:t>   Dicionário On-line </a:t>
            </a:r>
            <a:endParaRPr lang="pt-BR" sz="6600" dirty="0"/>
          </a:p>
        </p:txBody>
      </p:sp>
      <p:cxnSp>
        <p:nvCxnSpPr>
          <p:cNvPr id="4" name="Conector de seta reta 3"/>
          <p:cNvCxnSpPr/>
          <p:nvPr/>
        </p:nvCxnSpPr>
        <p:spPr>
          <a:xfrm>
            <a:off x="4555669" y="2791328"/>
            <a:ext cx="0" cy="86627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tângulo 5"/>
          <p:cNvSpPr/>
          <p:nvPr/>
        </p:nvSpPr>
        <p:spPr>
          <a:xfrm>
            <a:off x="374432" y="3859820"/>
            <a:ext cx="8362474" cy="28623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3600" dirty="0" err="1"/>
              <a:t>s.m</a:t>
            </a:r>
            <a:r>
              <a:rPr lang="pt-BR" sz="3600" dirty="0"/>
              <a:t>. Ato religioso cuja finalidade é a santificação daquele que é seu objeto.</a:t>
            </a:r>
          </a:p>
          <a:p>
            <a:r>
              <a:rPr lang="pt-BR" sz="3600" dirty="0"/>
              <a:t>Para os cristãos, o sinal sagrado instituído por Jesus Cristo para dar, confirmar ou aumentar a graça.</a:t>
            </a:r>
          </a:p>
        </p:txBody>
      </p:sp>
    </p:spTree>
    <p:extLst>
      <p:ext uri="{BB962C8B-B14F-4D97-AF65-F5344CB8AC3E}">
        <p14:creationId xmlns:p14="http://schemas.microsoft.com/office/powerpoint/2010/main" val="271472994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 animBg="1"/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44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S</a:t>
            </a:r>
            <a:r>
              <a:rPr lang="pt-BR" sz="4000" dirty="0" smtClean="0">
                <a:latin typeface="Arial Rounded MT Bold" panose="020F0704030504030204" pitchFamily="34" charset="0"/>
              </a:rPr>
              <a:t>acramento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398495" y="1137627"/>
            <a:ext cx="79565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D5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2800" b="1" dirty="0" smtClean="0"/>
              <a:t>C – Termo bíblico:</a:t>
            </a:r>
            <a:endParaRPr lang="pt-BR" sz="2800" b="1" dirty="0"/>
          </a:p>
        </p:txBody>
      </p:sp>
      <p:sp>
        <p:nvSpPr>
          <p:cNvPr id="2" name="Retângulo 1"/>
          <p:cNvSpPr/>
          <p:nvPr/>
        </p:nvSpPr>
        <p:spPr>
          <a:xfrm>
            <a:off x="1499648" y="1659914"/>
            <a:ext cx="6112042" cy="92333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5400" b="1" dirty="0" smtClean="0">
                <a:solidFill>
                  <a:schemeClr val="bg1"/>
                </a:solidFill>
              </a:rPr>
              <a:t>   **********</a:t>
            </a:r>
            <a:endParaRPr lang="pt-BR" sz="6600" dirty="0"/>
          </a:p>
        </p:txBody>
      </p:sp>
      <p:cxnSp>
        <p:nvCxnSpPr>
          <p:cNvPr id="4" name="Conector de seta reta 3"/>
          <p:cNvCxnSpPr/>
          <p:nvPr/>
        </p:nvCxnSpPr>
        <p:spPr>
          <a:xfrm>
            <a:off x="4555669" y="2791328"/>
            <a:ext cx="0" cy="86627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tângulo 5"/>
          <p:cNvSpPr/>
          <p:nvPr/>
        </p:nvSpPr>
        <p:spPr>
          <a:xfrm>
            <a:off x="374432" y="3859820"/>
            <a:ext cx="8362474" cy="28623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lvl="0" indent="-571500">
              <a:buFont typeface="Wingdings" panose="05000000000000000000" pitchFamily="2" charset="2"/>
              <a:buChar char="ü"/>
            </a:pPr>
            <a:r>
              <a:rPr lang="pt-BR" sz="3600" dirty="0"/>
              <a:t>A palavra "sacramento" não se encontra na Escritura</a:t>
            </a:r>
            <a:r>
              <a:rPr lang="pt-BR" sz="3600" dirty="0" smtClean="0"/>
              <a:t>.</a:t>
            </a:r>
          </a:p>
          <a:p>
            <a:pPr marL="571500" lvl="0" indent="-571500">
              <a:buFont typeface="Wingdings" panose="05000000000000000000" pitchFamily="2" charset="2"/>
              <a:buChar char="ü"/>
            </a:pPr>
            <a:endParaRPr lang="pt-BR" sz="3600" dirty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pt-BR" sz="3600" dirty="0"/>
              <a:t>Quando a Bíblia trata desse “meio da graça” ela fala dos ritos.</a:t>
            </a:r>
          </a:p>
        </p:txBody>
      </p:sp>
    </p:spTree>
    <p:extLst>
      <p:ext uri="{BB962C8B-B14F-4D97-AF65-F5344CB8AC3E}">
        <p14:creationId xmlns:p14="http://schemas.microsoft.com/office/powerpoint/2010/main" val="260891542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 animBg="1"/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44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S</a:t>
            </a:r>
            <a:r>
              <a:rPr lang="pt-BR" sz="4000" dirty="0" smtClean="0">
                <a:latin typeface="Arial Rounded MT Bold" panose="020F0704030504030204" pitchFamily="34" charset="0"/>
              </a:rPr>
              <a:t>acramento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398495" y="1137627"/>
            <a:ext cx="79565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D5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2800" b="1" dirty="0" smtClean="0"/>
              <a:t>C – Termo bíblico:</a:t>
            </a:r>
            <a:endParaRPr lang="pt-BR" sz="2800" b="1" dirty="0"/>
          </a:p>
        </p:txBody>
      </p:sp>
      <p:sp>
        <p:nvSpPr>
          <p:cNvPr id="2" name="Retângulo 1"/>
          <p:cNvSpPr/>
          <p:nvPr/>
        </p:nvSpPr>
        <p:spPr>
          <a:xfrm>
            <a:off x="1499648" y="1659914"/>
            <a:ext cx="6112042" cy="108683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800" b="1" dirty="0" smtClean="0">
                <a:solidFill>
                  <a:schemeClr val="bg1"/>
                </a:solidFill>
              </a:rPr>
              <a:t>   </a:t>
            </a:r>
            <a:r>
              <a:rPr lang="pt-BR" sz="2800" b="1" dirty="0" err="1">
                <a:latin typeface="SPIonic"/>
                <a:ea typeface="Calibri"/>
                <a:cs typeface="Times New Roman"/>
              </a:rPr>
              <a:t>latreu&amp;w</a:t>
            </a:r>
            <a:r>
              <a:rPr lang="pt-BR" sz="2800" b="1" dirty="0">
                <a:latin typeface="SPIonic"/>
                <a:ea typeface="Calibri"/>
                <a:cs typeface="Times New Roman"/>
              </a:rPr>
              <a:t>, </a:t>
            </a:r>
            <a:r>
              <a:rPr lang="pt-BR" sz="2800" b="1" dirty="0" err="1">
                <a:latin typeface="SPIonic"/>
                <a:ea typeface="Calibri"/>
                <a:cs typeface="Times New Roman"/>
              </a:rPr>
              <a:t>latrei&amp;a</a:t>
            </a:r>
            <a:endParaRPr lang="pt-BR" sz="2800" dirty="0">
              <a:ea typeface="Calibri"/>
              <a:cs typeface="Times New Roman"/>
            </a:endParaRPr>
          </a:p>
          <a:p>
            <a:pPr algn="ctr"/>
            <a:r>
              <a:rPr lang="pt-BR" sz="2800" b="1" dirty="0">
                <a:ea typeface="Calibri"/>
                <a:cs typeface="Times New Roman"/>
              </a:rPr>
              <a:t>(</a:t>
            </a:r>
            <a:r>
              <a:rPr lang="pt-BR" sz="2800" b="1" dirty="0" err="1" smtClean="0">
                <a:ea typeface="Calibri"/>
                <a:cs typeface="Times New Roman"/>
              </a:rPr>
              <a:t>latreúô</a:t>
            </a:r>
            <a:r>
              <a:rPr lang="pt-BR" sz="2800" b="1" dirty="0" smtClean="0">
                <a:ea typeface="Calibri"/>
                <a:cs typeface="Times New Roman"/>
              </a:rPr>
              <a:t>, </a:t>
            </a:r>
            <a:r>
              <a:rPr lang="pt-BR" sz="2800" b="1" dirty="0" err="1">
                <a:ea typeface="Calibri"/>
                <a:cs typeface="Times New Roman"/>
              </a:rPr>
              <a:t>latreía</a:t>
            </a:r>
            <a:r>
              <a:rPr lang="pt-BR" sz="2800" b="1" dirty="0">
                <a:ea typeface="Calibri"/>
                <a:cs typeface="Times New Roman"/>
              </a:rPr>
              <a:t>)</a:t>
            </a:r>
            <a:endParaRPr lang="pt-BR" sz="2800" dirty="0"/>
          </a:p>
        </p:txBody>
      </p:sp>
      <p:cxnSp>
        <p:nvCxnSpPr>
          <p:cNvPr id="4" name="Conector de seta reta 3"/>
          <p:cNvCxnSpPr/>
          <p:nvPr/>
        </p:nvCxnSpPr>
        <p:spPr>
          <a:xfrm>
            <a:off x="4555669" y="2791328"/>
            <a:ext cx="0" cy="86627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tângulo 5"/>
          <p:cNvSpPr/>
          <p:nvPr/>
        </p:nvSpPr>
        <p:spPr>
          <a:xfrm>
            <a:off x="374432" y="3859820"/>
            <a:ext cx="8362474" cy="175432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pt-BR" sz="3600" dirty="0"/>
              <a:t>Realizar ritos religiosos como parte do culto, da adoração (At 7.7; </a:t>
            </a:r>
            <a:r>
              <a:rPr lang="pt-BR" sz="3600" dirty="0" err="1"/>
              <a:t>Hb</a:t>
            </a:r>
            <a:r>
              <a:rPr lang="pt-BR" sz="3600" dirty="0"/>
              <a:t> 9.1); servir, serviço ou culto.</a:t>
            </a:r>
          </a:p>
        </p:txBody>
      </p:sp>
    </p:spTree>
    <p:extLst>
      <p:ext uri="{BB962C8B-B14F-4D97-AF65-F5344CB8AC3E}">
        <p14:creationId xmlns:p14="http://schemas.microsoft.com/office/powerpoint/2010/main" val="589579457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44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S</a:t>
            </a:r>
            <a:r>
              <a:rPr lang="pt-BR" sz="4000" dirty="0" smtClean="0">
                <a:latin typeface="Arial Rounded MT Bold" panose="020F0704030504030204" pitchFamily="34" charset="0"/>
              </a:rPr>
              <a:t>acramento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398495" y="1137627"/>
            <a:ext cx="79565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D5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2800" b="1" dirty="0" smtClean="0"/>
              <a:t>C – Termo bíblico:</a:t>
            </a:r>
            <a:endParaRPr lang="pt-BR" sz="2800" b="1" dirty="0"/>
          </a:p>
        </p:txBody>
      </p:sp>
      <p:sp>
        <p:nvSpPr>
          <p:cNvPr id="2" name="Retângulo 1"/>
          <p:cNvSpPr/>
          <p:nvPr/>
        </p:nvSpPr>
        <p:spPr>
          <a:xfrm>
            <a:off x="1499648" y="1659914"/>
            <a:ext cx="6112042" cy="5959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800" b="1" dirty="0" smtClean="0">
                <a:solidFill>
                  <a:schemeClr val="bg1"/>
                </a:solidFill>
              </a:rPr>
              <a:t>   </a:t>
            </a:r>
            <a:r>
              <a:rPr lang="pt-BR" sz="3200" b="1" dirty="0">
                <a:ea typeface="Calibri"/>
                <a:cs typeface="Times New Roman"/>
              </a:rPr>
              <a:t>Grego Clássico </a:t>
            </a:r>
            <a:endParaRPr lang="pt-BR" sz="3200" dirty="0">
              <a:ea typeface="Calibri"/>
              <a:cs typeface="Times New Roman"/>
            </a:endParaRPr>
          </a:p>
        </p:txBody>
      </p:sp>
      <p:cxnSp>
        <p:nvCxnSpPr>
          <p:cNvPr id="4" name="Conector de seta reta 3"/>
          <p:cNvCxnSpPr/>
          <p:nvPr/>
        </p:nvCxnSpPr>
        <p:spPr>
          <a:xfrm>
            <a:off x="4555669" y="2550698"/>
            <a:ext cx="0" cy="86627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tângulo 5"/>
          <p:cNvSpPr/>
          <p:nvPr/>
        </p:nvSpPr>
        <p:spPr>
          <a:xfrm>
            <a:off x="374432" y="3859820"/>
            <a:ext cx="8362474" cy="28623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pt-BR" sz="3600" dirty="0"/>
              <a:t>Originalmente usado para trabalho físico, mas depois de maneira mais geral, e podia incluir o serviço cultual. Em etapa posterior, tinha um uso ritual, “honrar aos deuses”, “adoração”</a:t>
            </a:r>
          </a:p>
        </p:txBody>
      </p:sp>
    </p:spTree>
    <p:extLst>
      <p:ext uri="{BB962C8B-B14F-4D97-AF65-F5344CB8AC3E}">
        <p14:creationId xmlns:p14="http://schemas.microsoft.com/office/powerpoint/2010/main" val="109792585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44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S</a:t>
            </a:r>
            <a:r>
              <a:rPr lang="pt-BR" sz="4000" dirty="0" smtClean="0">
                <a:latin typeface="Arial Rounded MT Bold" panose="020F0704030504030204" pitchFamily="34" charset="0"/>
              </a:rPr>
              <a:t>acramento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398495" y="1137627"/>
            <a:ext cx="79565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D5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2800" b="1" dirty="0" smtClean="0"/>
              <a:t>C – Termo bíblico:</a:t>
            </a:r>
            <a:endParaRPr lang="pt-BR" sz="2800" b="1" dirty="0"/>
          </a:p>
        </p:txBody>
      </p:sp>
      <p:sp>
        <p:nvSpPr>
          <p:cNvPr id="2" name="Retângulo 1"/>
          <p:cNvSpPr/>
          <p:nvPr/>
        </p:nvSpPr>
        <p:spPr>
          <a:xfrm>
            <a:off x="1499648" y="1659914"/>
            <a:ext cx="6112042" cy="5959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800" b="1" dirty="0" smtClean="0">
                <a:solidFill>
                  <a:schemeClr val="bg1"/>
                </a:solidFill>
              </a:rPr>
              <a:t>   </a:t>
            </a:r>
            <a:r>
              <a:rPr lang="pt-BR" sz="3200" b="1" dirty="0">
                <a:cs typeface="Times New Roman"/>
              </a:rPr>
              <a:t>A</a:t>
            </a:r>
            <a:r>
              <a:rPr lang="pt-BR" sz="3200" b="1" dirty="0" smtClean="0">
                <a:ea typeface="Calibri"/>
                <a:cs typeface="Times New Roman"/>
              </a:rPr>
              <a:t>ntigo Testamento</a:t>
            </a:r>
            <a:endParaRPr lang="pt-BR" sz="3200" dirty="0">
              <a:ea typeface="Calibri"/>
              <a:cs typeface="Times New Roman"/>
            </a:endParaRPr>
          </a:p>
        </p:txBody>
      </p:sp>
      <p:cxnSp>
        <p:nvCxnSpPr>
          <p:cNvPr id="4" name="Conector de seta reta 3"/>
          <p:cNvCxnSpPr/>
          <p:nvPr/>
        </p:nvCxnSpPr>
        <p:spPr>
          <a:xfrm>
            <a:off x="4555669" y="2550698"/>
            <a:ext cx="0" cy="86627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tângulo 5"/>
          <p:cNvSpPr/>
          <p:nvPr/>
        </p:nvSpPr>
        <p:spPr>
          <a:xfrm>
            <a:off x="374432" y="3691379"/>
            <a:ext cx="8362474" cy="175432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pt-BR" sz="3600" dirty="0"/>
              <a:t>Acha-se cerca de 90 vezes, especialmente em </a:t>
            </a:r>
            <a:r>
              <a:rPr lang="pt-BR" sz="3600" dirty="0" err="1"/>
              <a:t>Ex</a:t>
            </a:r>
            <a:r>
              <a:rPr lang="pt-BR" sz="3600" dirty="0"/>
              <a:t>, </a:t>
            </a:r>
            <a:r>
              <a:rPr lang="pt-BR" sz="3600" dirty="0" err="1"/>
              <a:t>Dt</a:t>
            </a:r>
            <a:r>
              <a:rPr lang="pt-BR" sz="3600" dirty="0"/>
              <a:t>, </a:t>
            </a:r>
            <a:r>
              <a:rPr lang="pt-BR" sz="3600" dirty="0" err="1"/>
              <a:t>Js</a:t>
            </a:r>
            <a:r>
              <a:rPr lang="pt-BR" sz="3600" dirty="0"/>
              <a:t> e </a:t>
            </a:r>
            <a:r>
              <a:rPr lang="pt-BR" sz="3600" dirty="0" err="1"/>
              <a:t>Jz</a:t>
            </a:r>
            <a:r>
              <a:rPr lang="pt-BR" sz="3600" dirty="0"/>
              <a:t>, mas não se acha nos profetas a não ser em </a:t>
            </a:r>
            <a:r>
              <a:rPr lang="pt-BR" sz="3600" dirty="0" err="1"/>
              <a:t>Ez</a:t>
            </a:r>
            <a:r>
              <a:rPr lang="pt-BR" sz="3600" dirty="0"/>
              <a:t> 20.32</a:t>
            </a:r>
            <a:r>
              <a:rPr lang="pt-BR" sz="3600" dirty="0" smtClean="0"/>
              <a:t>.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95056250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44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S</a:t>
            </a:r>
            <a:r>
              <a:rPr lang="pt-BR" sz="4000" dirty="0" smtClean="0">
                <a:latin typeface="Arial Rounded MT Bold" panose="020F0704030504030204" pitchFamily="34" charset="0"/>
              </a:rPr>
              <a:t>acramento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398495" y="1137627"/>
            <a:ext cx="79565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D5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2800" b="1" dirty="0" smtClean="0"/>
              <a:t>C – Termo bíblico:</a:t>
            </a:r>
            <a:endParaRPr lang="pt-BR" sz="2800" b="1" dirty="0"/>
          </a:p>
        </p:txBody>
      </p:sp>
      <p:sp>
        <p:nvSpPr>
          <p:cNvPr id="2" name="Retângulo 1"/>
          <p:cNvSpPr/>
          <p:nvPr/>
        </p:nvSpPr>
        <p:spPr>
          <a:xfrm>
            <a:off x="1499648" y="1659914"/>
            <a:ext cx="6112042" cy="5959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800" b="1" dirty="0" smtClean="0">
                <a:solidFill>
                  <a:schemeClr val="bg1"/>
                </a:solidFill>
              </a:rPr>
              <a:t>   </a:t>
            </a:r>
            <a:r>
              <a:rPr lang="pt-BR" sz="3200" b="1" dirty="0">
                <a:cs typeface="Times New Roman"/>
              </a:rPr>
              <a:t>A</a:t>
            </a:r>
            <a:r>
              <a:rPr lang="pt-BR" sz="3200" b="1" dirty="0" smtClean="0">
                <a:ea typeface="Calibri"/>
                <a:cs typeface="Times New Roman"/>
              </a:rPr>
              <a:t>ntigo Testamento</a:t>
            </a:r>
            <a:endParaRPr lang="pt-BR" sz="3200" dirty="0">
              <a:ea typeface="Calibri"/>
              <a:cs typeface="Times New Roman"/>
            </a:endParaRPr>
          </a:p>
        </p:txBody>
      </p:sp>
      <p:cxnSp>
        <p:nvCxnSpPr>
          <p:cNvPr id="4" name="Conector de seta reta 3"/>
          <p:cNvCxnSpPr/>
          <p:nvPr/>
        </p:nvCxnSpPr>
        <p:spPr>
          <a:xfrm>
            <a:off x="4555669" y="2550698"/>
            <a:ext cx="0" cy="86627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tângulo 5"/>
          <p:cNvSpPr/>
          <p:nvPr/>
        </p:nvSpPr>
        <p:spPr>
          <a:xfrm>
            <a:off x="374432" y="3691379"/>
            <a:ext cx="8362474" cy="30469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pt-BR" sz="3200" b="1" dirty="0" smtClean="0"/>
              <a:t>‘</a:t>
            </a:r>
            <a:r>
              <a:rPr lang="pt-BR" sz="3200" b="1" dirty="0" err="1" smtClean="0"/>
              <a:t>âbad</a:t>
            </a:r>
            <a:r>
              <a:rPr lang="pt-BR" sz="3200" b="1" dirty="0" smtClean="0"/>
              <a:t> </a:t>
            </a:r>
            <a:r>
              <a:rPr lang="pt-BR" sz="3200" dirty="0" smtClean="0"/>
              <a:t>(</a:t>
            </a:r>
            <a:r>
              <a:rPr lang="pt-BR" sz="3200" dirty="0" err="1" smtClean="0"/>
              <a:t>hb</a:t>
            </a:r>
            <a:r>
              <a:rPr lang="pt-BR" sz="3200" dirty="0" smtClean="0"/>
              <a:t>)– </a:t>
            </a:r>
            <a:r>
              <a:rPr lang="pt-BR" sz="3200" dirty="0"/>
              <a:t>servir, que é traduzido na LXX por </a:t>
            </a:r>
            <a:r>
              <a:rPr lang="pt-BR" sz="3200" i="1" dirty="0" err="1"/>
              <a:t>douleô</a:t>
            </a:r>
            <a:r>
              <a:rPr lang="pt-BR" sz="3200" i="1" dirty="0"/>
              <a:t> </a:t>
            </a:r>
            <a:r>
              <a:rPr lang="pt-BR" sz="3200" dirty="0"/>
              <a:t>(escravo) bem como </a:t>
            </a:r>
            <a:r>
              <a:rPr lang="pt-BR" sz="3200" dirty="0" err="1"/>
              <a:t>latreuô</a:t>
            </a:r>
            <a:r>
              <a:rPr lang="pt-BR" sz="3200" dirty="0"/>
              <a:t>. Ex.: </a:t>
            </a:r>
            <a:r>
              <a:rPr lang="pt-BR" sz="3200" dirty="0" err="1"/>
              <a:t>Ex</a:t>
            </a:r>
            <a:r>
              <a:rPr lang="pt-BR" sz="3200" dirty="0"/>
              <a:t> 4.23; 8.1 – é uma questão de adoração que, como no caso de outros povos antigos, era praticada mediante o culto (</a:t>
            </a:r>
            <a:r>
              <a:rPr lang="pt-BR" sz="3200" dirty="0" err="1"/>
              <a:t>Ex</a:t>
            </a:r>
            <a:r>
              <a:rPr lang="pt-BR" sz="3200" dirty="0"/>
              <a:t> 3.12; </a:t>
            </a:r>
            <a:r>
              <a:rPr lang="pt-BR" sz="3200" dirty="0" err="1"/>
              <a:t>Dt</a:t>
            </a:r>
            <a:r>
              <a:rPr lang="pt-BR" sz="3200" dirty="0"/>
              <a:t> 4.19, 28; </a:t>
            </a:r>
            <a:r>
              <a:rPr lang="pt-BR" sz="3200" dirty="0" err="1"/>
              <a:t>Js</a:t>
            </a:r>
            <a:r>
              <a:rPr lang="pt-BR" sz="3200" dirty="0"/>
              <a:t> 22.27; 24.14-24)</a:t>
            </a:r>
          </a:p>
        </p:txBody>
      </p:sp>
    </p:spTree>
    <p:extLst>
      <p:ext uri="{BB962C8B-B14F-4D97-AF65-F5344CB8AC3E}">
        <p14:creationId xmlns:p14="http://schemas.microsoft.com/office/powerpoint/2010/main" val="332151070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44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S</a:t>
            </a:r>
            <a:r>
              <a:rPr lang="pt-BR" sz="4000" dirty="0" smtClean="0">
                <a:latin typeface="Arial Rounded MT Bold" panose="020F0704030504030204" pitchFamily="34" charset="0"/>
              </a:rPr>
              <a:t>acramento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398495" y="1137627"/>
            <a:ext cx="79565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D5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2800" b="1" dirty="0" smtClean="0"/>
              <a:t>C – Termo bíblico:</a:t>
            </a:r>
            <a:endParaRPr lang="pt-BR" sz="2800" b="1" dirty="0"/>
          </a:p>
        </p:txBody>
      </p:sp>
      <p:sp>
        <p:nvSpPr>
          <p:cNvPr id="2" name="Retângulo 1"/>
          <p:cNvSpPr/>
          <p:nvPr/>
        </p:nvSpPr>
        <p:spPr>
          <a:xfrm>
            <a:off x="1499648" y="1659914"/>
            <a:ext cx="6112042" cy="5959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b="1" dirty="0" smtClean="0">
                <a:solidFill>
                  <a:schemeClr val="bg1"/>
                </a:solidFill>
              </a:rPr>
              <a:t>  Novo </a:t>
            </a:r>
            <a:r>
              <a:rPr lang="pt-BR" sz="3200" b="1" dirty="0" smtClean="0">
                <a:ea typeface="Calibri"/>
                <a:cs typeface="Times New Roman"/>
              </a:rPr>
              <a:t>Testamento</a:t>
            </a:r>
            <a:endParaRPr lang="pt-BR" sz="3200" dirty="0">
              <a:ea typeface="Calibri"/>
              <a:cs typeface="Times New Roman"/>
            </a:endParaRPr>
          </a:p>
        </p:txBody>
      </p:sp>
      <p:cxnSp>
        <p:nvCxnSpPr>
          <p:cNvPr id="4" name="Conector de seta reta 3"/>
          <p:cNvCxnSpPr/>
          <p:nvPr/>
        </p:nvCxnSpPr>
        <p:spPr>
          <a:xfrm>
            <a:off x="4555669" y="2550698"/>
            <a:ext cx="0" cy="86627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tângulo 5"/>
          <p:cNvSpPr/>
          <p:nvPr/>
        </p:nvSpPr>
        <p:spPr>
          <a:xfrm>
            <a:off x="374432" y="3691379"/>
            <a:ext cx="8362474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3600" dirty="0" smtClean="0"/>
              <a:t>ocorre </a:t>
            </a:r>
            <a:r>
              <a:rPr lang="pt-BR" sz="3600" dirty="0"/>
              <a:t>21 vezes, todas usadas em um sentido </a:t>
            </a:r>
            <a:r>
              <a:rPr lang="pt-BR" sz="3600" dirty="0" smtClean="0"/>
              <a:t>religioso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3132371217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44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S</a:t>
            </a:r>
            <a:r>
              <a:rPr lang="pt-BR" sz="4000" dirty="0" smtClean="0">
                <a:latin typeface="Arial Rounded MT Bold" panose="020F0704030504030204" pitchFamily="34" charset="0"/>
              </a:rPr>
              <a:t>acramento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398495" y="1137627"/>
            <a:ext cx="79565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D5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2800" b="1" dirty="0" smtClean="0"/>
              <a:t>C – Termo bíblico:</a:t>
            </a:r>
            <a:endParaRPr lang="pt-BR" sz="2800" b="1" dirty="0"/>
          </a:p>
        </p:txBody>
      </p:sp>
      <p:sp>
        <p:nvSpPr>
          <p:cNvPr id="2" name="Retângulo 1"/>
          <p:cNvSpPr/>
          <p:nvPr/>
        </p:nvSpPr>
        <p:spPr>
          <a:xfrm>
            <a:off x="1499648" y="1659914"/>
            <a:ext cx="6112042" cy="5959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b="1" dirty="0" smtClean="0">
                <a:solidFill>
                  <a:schemeClr val="bg1"/>
                </a:solidFill>
              </a:rPr>
              <a:t>  Novo </a:t>
            </a:r>
            <a:r>
              <a:rPr lang="pt-BR" sz="3200" b="1" dirty="0" smtClean="0">
                <a:ea typeface="Calibri"/>
                <a:cs typeface="Times New Roman"/>
              </a:rPr>
              <a:t>Testamento</a:t>
            </a:r>
            <a:endParaRPr lang="pt-BR" sz="3200" dirty="0">
              <a:ea typeface="Calibri"/>
              <a:cs typeface="Times New Roman"/>
            </a:endParaRPr>
          </a:p>
        </p:txBody>
      </p:sp>
      <p:cxnSp>
        <p:nvCxnSpPr>
          <p:cNvPr id="4" name="Conector de seta reta 3"/>
          <p:cNvCxnSpPr/>
          <p:nvPr/>
        </p:nvCxnSpPr>
        <p:spPr>
          <a:xfrm>
            <a:off x="4555669" y="2454446"/>
            <a:ext cx="0" cy="86627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tângulo 5"/>
          <p:cNvSpPr/>
          <p:nvPr/>
        </p:nvSpPr>
        <p:spPr>
          <a:xfrm>
            <a:off x="374432" y="3691379"/>
            <a:ext cx="8362474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3600" dirty="0"/>
              <a:t>a) Adoração aos deuses estranhos (</a:t>
            </a:r>
            <a:r>
              <a:rPr lang="pt-BR" sz="3600" dirty="0" err="1"/>
              <a:t>Rm</a:t>
            </a:r>
            <a:r>
              <a:rPr lang="pt-BR" sz="3600" dirty="0"/>
              <a:t> 1.25; At 7.42)</a:t>
            </a:r>
          </a:p>
        </p:txBody>
      </p:sp>
    </p:spTree>
    <p:extLst>
      <p:ext uri="{BB962C8B-B14F-4D97-AF65-F5344CB8AC3E}">
        <p14:creationId xmlns:p14="http://schemas.microsoft.com/office/powerpoint/2010/main" val="245911751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44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S</a:t>
            </a:r>
            <a:r>
              <a:rPr lang="pt-BR" sz="4000" dirty="0" smtClean="0">
                <a:latin typeface="Arial Rounded MT Bold" panose="020F0704030504030204" pitchFamily="34" charset="0"/>
              </a:rPr>
              <a:t>acramento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398495" y="1137627"/>
            <a:ext cx="79565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D5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2800" b="1" dirty="0" smtClean="0"/>
              <a:t>C – Termo bíblico:</a:t>
            </a:r>
            <a:endParaRPr lang="pt-BR" sz="2800" b="1" dirty="0"/>
          </a:p>
        </p:txBody>
      </p:sp>
      <p:sp>
        <p:nvSpPr>
          <p:cNvPr id="2" name="Retângulo 1"/>
          <p:cNvSpPr/>
          <p:nvPr/>
        </p:nvSpPr>
        <p:spPr>
          <a:xfrm>
            <a:off x="1499648" y="1659914"/>
            <a:ext cx="6112042" cy="5959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b="1" dirty="0" smtClean="0">
                <a:solidFill>
                  <a:schemeClr val="bg1"/>
                </a:solidFill>
              </a:rPr>
              <a:t>  Novo </a:t>
            </a:r>
            <a:r>
              <a:rPr lang="pt-BR" sz="3200" b="1" dirty="0" smtClean="0">
                <a:ea typeface="Calibri"/>
                <a:cs typeface="Times New Roman"/>
              </a:rPr>
              <a:t>Testamento</a:t>
            </a:r>
            <a:endParaRPr lang="pt-BR" sz="3200" dirty="0">
              <a:ea typeface="Calibri"/>
              <a:cs typeface="Times New Roman"/>
            </a:endParaRPr>
          </a:p>
        </p:txBody>
      </p:sp>
      <p:cxnSp>
        <p:nvCxnSpPr>
          <p:cNvPr id="4" name="Conector de seta reta 3"/>
          <p:cNvCxnSpPr/>
          <p:nvPr/>
        </p:nvCxnSpPr>
        <p:spPr>
          <a:xfrm>
            <a:off x="4555669" y="2454446"/>
            <a:ext cx="0" cy="86627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tângulo 10"/>
          <p:cNvSpPr/>
          <p:nvPr/>
        </p:nvSpPr>
        <p:spPr>
          <a:xfrm>
            <a:off x="398495" y="3819532"/>
            <a:ext cx="8362474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3600" dirty="0"/>
              <a:t>b) Prestar culto a Deus (</a:t>
            </a:r>
            <a:r>
              <a:rPr lang="pt-BR" sz="3600" dirty="0" err="1"/>
              <a:t>Mt</a:t>
            </a:r>
            <a:r>
              <a:rPr lang="pt-BR" sz="3600" dirty="0"/>
              <a:t> 4.10)</a:t>
            </a:r>
          </a:p>
        </p:txBody>
      </p:sp>
    </p:spTree>
    <p:extLst>
      <p:ext uri="{BB962C8B-B14F-4D97-AF65-F5344CB8AC3E}">
        <p14:creationId xmlns:p14="http://schemas.microsoft.com/office/powerpoint/2010/main" val="467088517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44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S</a:t>
            </a:r>
            <a:r>
              <a:rPr lang="pt-BR" sz="4000" dirty="0" smtClean="0">
                <a:latin typeface="Arial Rounded MT Bold" panose="020F0704030504030204" pitchFamily="34" charset="0"/>
              </a:rPr>
              <a:t>acramento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398495" y="1137627"/>
            <a:ext cx="79565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D5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2800" b="1" dirty="0" smtClean="0"/>
              <a:t>C – Termo bíblico:</a:t>
            </a:r>
            <a:endParaRPr lang="pt-BR" sz="2800" b="1" dirty="0"/>
          </a:p>
        </p:txBody>
      </p:sp>
      <p:sp>
        <p:nvSpPr>
          <p:cNvPr id="2" name="Retângulo 1"/>
          <p:cNvSpPr/>
          <p:nvPr/>
        </p:nvSpPr>
        <p:spPr>
          <a:xfrm>
            <a:off x="1499648" y="1659914"/>
            <a:ext cx="6112042" cy="5959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b="1" dirty="0" smtClean="0">
                <a:solidFill>
                  <a:schemeClr val="bg1"/>
                </a:solidFill>
              </a:rPr>
              <a:t>  Novo </a:t>
            </a:r>
            <a:r>
              <a:rPr lang="pt-BR" sz="3200" b="1" dirty="0" smtClean="0">
                <a:ea typeface="Calibri"/>
                <a:cs typeface="Times New Roman"/>
              </a:rPr>
              <a:t>Testamento</a:t>
            </a:r>
            <a:endParaRPr lang="pt-BR" sz="3200" dirty="0">
              <a:ea typeface="Calibri"/>
              <a:cs typeface="Times New Roman"/>
            </a:endParaRPr>
          </a:p>
        </p:txBody>
      </p:sp>
      <p:cxnSp>
        <p:nvCxnSpPr>
          <p:cNvPr id="4" name="Conector de seta reta 3"/>
          <p:cNvCxnSpPr/>
          <p:nvPr/>
        </p:nvCxnSpPr>
        <p:spPr>
          <a:xfrm>
            <a:off x="4555669" y="2454446"/>
            <a:ext cx="0" cy="86627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tângulo 5"/>
          <p:cNvSpPr/>
          <p:nvPr/>
        </p:nvSpPr>
        <p:spPr>
          <a:xfrm>
            <a:off x="374432" y="3691379"/>
            <a:ext cx="8362474" cy="175432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3600" dirty="0"/>
              <a:t>c) O termo perdeu, em grande medida, sua conotação ritual em favor da adoração  </a:t>
            </a:r>
          </a:p>
          <a:p>
            <a:r>
              <a:rPr lang="pt-BR" sz="3600" dirty="0"/>
              <a:t>    (At 24.24; 26.6,7)</a:t>
            </a:r>
          </a:p>
        </p:txBody>
      </p:sp>
    </p:spTree>
    <p:extLst>
      <p:ext uri="{BB962C8B-B14F-4D97-AF65-F5344CB8AC3E}">
        <p14:creationId xmlns:p14="http://schemas.microsoft.com/office/powerpoint/2010/main" val="325031939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44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S</a:t>
            </a:r>
            <a:r>
              <a:rPr lang="pt-BR" sz="4000" dirty="0" smtClean="0">
                <a:latin typeface="Arial Rounded MT Bold" panose="020F0704030504030204" pitchFamily="34" charset="0"/>
              </a:rPr>
              <a:t>acramento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398495" y="1137627"/>
            <a:ext cx="79565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D5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2800" b="1" dirty="0" smtClean="0"/>
              <a:t>C – Termo bíblico:</a:t>
            </a:r>
            <a:endParaRPr lang="pt-BR" sz="2800" b="1" dirty="0"/>
          </a:p>
        </p:txBody>
      </p:sp>
      <p:sp>
        <p:nvSpPr>
          <p:cNvPr id="2" name="Retângulo 1"/>
          <p:cNvSpPr/>
          <p:nvPr/>
        </p:nvSpPr>
        <p:spPr>
          <a:xfrm>
            <a:off x="1499648" y="1659914"/>
            <a:ext cx="6112042" cy="5959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b="1" dirty="0" smtClean="0">
                <a:solidFill>
                  <a:schemeClr val="bg1"/>
                </a:solidFill>
              </a:rPr>
              <a:t>  Novo </a:t>
            </a:r>
            <a:r>
              <a:rPr lang="pt-BR" sz="3200" b="1" dirty="0" smtClean="0">
                <a:ea typeface="Calibri"/>
                <a:cs typeface="Times New Roman"/>
              </a:rPr>
              <a:t>Testamento</a:t>
            </a:r>
            <a:endParaRPr lang="pt-BR" sz="3200" dirty="0">
              <a:ea typeface="Calibri"/>
              <a:cs typeface="Times New Roman"/>
            </a:endParaRPr>
          </a:p>
        </p:txBody>
      </p:sp>
      <p:cxnSp>
        <p:nvCxnSpPr>
          <p:cNvPr id="4" name="Conector de seta reta 3"/>
          <p:cNvCxnSpPr/>
          <p:nvPr/>
        </p:nvCxnSpPr>
        <p:spPr>
          <a:xfrm>
            <a:off x="4555669" y="2454446"/>
            <a:ext cx="0" cy="86627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tângulo 5"/>
          <p:cNvSpPr/>
          <p:nvPr/>
        </p:nvSpPr>
        <p:spPr>
          <a:xfrm>
            <a:off x="374432" y="3691379"/>
            <a:ext cx="8362474" cy="23083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3600" dirty="0"/>
              <a:t>d) Hebreus revê as ligações mais estreitas com o AT</a:t>
            </a:r>
          </a:p>
          <a:p>
            <a:r>
              <a:rPr lang="pt-BR" sz="3600" dirty="0"/>
              <a:t>      </a:t>
            </a:r>
            <a:r>
              <a:rPr lang="pt-BR" sz="3600" i="1" dirty="0" smtClean="0"/>
              <a:t>dos </a:t>
            </a:r>
            <a:r>
              <a:rPr lang="pt-BR" sz="3600" i="1" dirty="0"/>
              <a:t>6 usos, 4 referem-se ao culto no templo/tabernáculo (8.5; 9.9; 10.2; 13,10) </a:t>
            </a:r>
          </a:p>
        </p:txBody>
      </p:sp>
    </p:spTree>
    <p:extLst>
      <p:ext uri="{BB962C8B-B14F-4D97-AF65-F5344CB8AC3E}">
        <p14:creationId xmlns:p14="http://schemas.microsoft.com/office/powerpoint/2010/main" val="303624612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44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S</a:t>
            </a:r>
            <a:r>
              <a:rPr lang="pt-BR" sz="4000" dirty="0" smtClean="0">
                <a:latin typeface="Arial Rounded MT Bold" panose="020F0704030504030204" pitchFamily="34" charset="0"/>
              </a:rPr>
              <a:t>acramento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398495" y="1137627"/>
            <a:ext cx="79565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D5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2800" b="1" dirty="0" smtClean="0"/>
              <a:t>C – Termo bíblico:</a:t>
            </a:r>
            <a:endParaRPr lang="pt-BR" sz="2800" b="1" dirty="0"/>
          </a:p>
        </p:txBody>
      </p:sp>
      <p:sp>
        <p:nvSpPr>
          <p:cNvPr id="2" name="Retângulo 1"/>
          <p:cNvSpPr/>
          <p:nvPr/>
        </p:nvSpPr>
        <p:spPr>
          <a:xfrm>
            <a:off x="1499648" y="1659914"/>
            <a:ext cx="6112042" cy="5959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b="1" dirty="0" smtClean="0">
                <a:solidFill>
                  <a:schemeClr val="bg1"/>
                </a:solidFill>
              </a:rPr>
              <a:t>  Novo </a:t>
            </a:r>
            <a:r>
              <a:rPr lang="pt-BR" sz="3200" b="1" dirty="0" smtClean="0">
                <a:ea typeface="Calibri"/>
                <a:cs typeface="Times New Roman"/>
              </a:rPr>
              <a:t>Testamento</a:t>
            </a:r>
            <a:endParaRPr lang="pt-BR" sz="3200" dirty="0">
              <a:ea typeface="Calibri"/>
              <a:cs typeface="Times New Roman"/>
            </a:endParaRPr>
          </a:p>
        </p:txBody>
      </p:sp>
      <p:cxnSp>
        <p:nvCxnSpPr>
          <p:cNvPr id="4" name="Conector de seta reta 3"/>
          <p:cNvCxnSpPr/>
          <p:nvPr/>
        </p:nvCxnSpPr>
        <p:spPr>
          <a:xfrm>
            <a:off x="4555669" y="2454446"/>
            <a:ext cx="0" cy="86627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tângulo 5"/>
          <p:cNvSpPr/>
          <p:nvPr/>
        </p:nvSpPr>
        <p:spPr>
          <a:xfrm>
            <a:off x="374432" y="3691379"/>
            <a:ext cx="8362474" cy="175432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3600" dirty="0"/>
              <a:t>e) Quando Paulo deseja descrever o andar do cristão, também emprega o termo </a:t>
            </a:r>
            <a:r>
              <a:rPr lang="pt-BR" sz="3600" dirty="0" smtClean="0"/>
              <a:t>ritual      </a:t>
            </a:r>
            <a:r>
              <a:rPr lang="pt-BR" sz="3600" dirty="0" err="1"/>
              <a:t>vétero</a:t>
            </a:r>
            <a:r>
              <a:rPr lang="pt-BR" sz="3600" dirty="0"/>
              <a:t>-testamentário “</a:t>
            </a:r>
            <a:r>
              <a:rPr lang="pt-BR" sz="3600" dirty="0" err="1"/>
              <a:t>latreia</a:t>
            </a:r>
            <a:r>
              <a:rPr lang="pt-BR" sz="3600" dirty="0"/>
              <a:t>”(</a:t>
            </a:r>
            <a:r>
              <a:rPr lang="pt-BR" sz="3600" dirty="0" err="1"/>
              <a:t>Rm</a:t>
            </a:r>
            <a:r>
              <a:rPr lang="pt-BR" sz="3600" dirty="0"/>
              <a:t> 12.1)</a:t>
            </a:r>
          </a:p>
        </p:txBody>
      </p:sp>
    </p:spTree>
    <p:extLst>
      <p:ext uri="{BB962C8B-B14F-4D97-AF65-F5344CB8AC3E}">
        <p14:creationId xmlns:p14="http://schemas.microsoft.com/office/powerpoint/2010/main" val="261548757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44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S</a:t>
            </a:r>
            <a:r>
              <a:rPr lang="pt-BR" sz="4000" dirty="0" smtClean="0">
                <a:latin typeface="Arial Rounded MT Bold" panose="020F0704030504030204" pitchFamily="34" charset="0"/>
              </a:rPr>
              <a:t>acramento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398495" y="1137627"/>
            <a:ext cx="79565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D5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2800" b="1" dirty="0" smtClean="0"/>
              <a:t>C – Termo bíblico:</a:t>
            </a:r>
            <a:endParaRPr lang="pt-BR" sz="2800" b="1" dirty="0"/>
          </a:p>
        </p:txBody>
      </p:sp>
      <p:sp>
        <p:nvSpPr>
          <p:cNvPr id="2" name="Retângulo 1"/>
          <p:cNvSpPr/>
          <p:nvPr/>
        </p:nvSpPr>
        <p:spPr>
          <a:xfrm>
            <a:off x="1499648" y="1659914"/>
            <a:ext cx="6112042" cy="5959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b="1" dirty="0" smtClean="0">
                <a:solidFill>
                  <a:schemeClr val="bg1"/>
                </a:solidFill>
              </a:rPr>
              <a:t>  Novo </a:t>
            </a:r>
            <a:r>
              <a:rPr lang="pt-BR" sz="3200" b="1" dirty="0" smtClean="0">
                <a:ea typeface="Calibri"/>
                <a:cs typeface="Times New Roman"/>
              </a:rPr>
              <a:t>Testamento</a:t>
            </a:r>
            <a:endParaRPr lang="pt-BR" sz="3200" dirty="0">
              <a:ea typeface="Calibri"/>
              <a:cs typeface="Times New Roman"/>
            </a:endParaRPr>
          </a:p>
        </p:txBody>
      </p:sp>
      <p:cxnSp>
        <p:nvCxnSpPr>
          <p:cNvPr id="4" name="Conector de seta reta 3"/>
          <p:cNvCxnSpPr/>
          <p:nvPr/>
        </p:nvCxnSpPr>
        <p:spPr>
          <a:xfrm>
            <a:off x="4555669" y="2454446"/>
            <a:ext cx="0" cy="86627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tângulo 5"/>
          <p:cNvSpPr/>
          <p:nvPr/>
        </p:nvSpPr>
        <p:spPr>
          <a:xfrm>
            <a:off x="374432" y="3691379"/>
            <a:ext cx="8362474" cy="175432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3600" dirty="0"/>
              <a:t>f) Paulo diz acerca de si mesmo que serve a Deus com seu espírito no Evangelho (</a:t>
            </a:r>
            <a:r>
              <a:rPr lang="pt-BR" sz="3600" dirty="0" err="1"/>
              <a:t>Rm</a:t>
            </a:r>
            <a:r>
              <a:rPr lang="pt-BR" sz="3600" dirty="0"/>
              <a:t> 1.9)</a:t>
            </a:r>
          </a:p>
        </p:txBody>
      </p:sp>
    </p:spTree>
    <p:extLst>
      <p:ext uri="{BB962C8B-B14F-4D97-AF65-F5344CB8AC3E}">
        <p14:creationId xmlns:p14="http://schemas.microsoft.com/office/powerpoint/2010/main" val="379604285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44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S</a:t>
            </a:r>
            <a:r>
              <a:rPr lang="pt-BR" sz="4000" dirty="0" smtClean="0">
                <a:latin typeface="Arial Rounded MT Bold" panose="020F0704030504030204" pitchFamily="34" charset="0"/>
              </a:rPr>
              <a:t>acramento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398495" y="1137627"/>
            <a:ext cx="79565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D5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2800" b="1" dirty="0" smtClean="0"/>
              <a:t>C – Termo bíblico:</a:t>
            </a:r>
            <a:endParaRPr lang="pt-BR" sz="2800" b="1" dirty="0"/>
          </a:p>
        </p:txBody>
      </p:sp>
      <p:sp>
        <p:nvSpPr>
          <p:cNvPr id="2" name="Retângulo 1"/>
          <p:cNvSpPr/>
          <p:nvPr/>
        </p:nvSpPr>
        <p:spPr>
          <a:xfrm>
            <a:off x="1499648" y="1659914"/>
            <a:ext cx="6112042" cy="5959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b="1" dirty="0" smtClean="0">
                <a:solidFill>
                  <a:schemeClr val="bg1"/>
                </a:solidFill>
              </a:rPr>
              <a:t>  Novo </a:t>
            </a:r>
            <a:r>
              <a:rPr lang="pt-BR" sz="3200" b="1" dirty="0" smtClean="0">
                <a:ea typeface="Calibri"/>
                <a:cs typeface="Times New Roman"/>
              </a:rPr>
              <a:t>Testamento</a:t>
            </a:r>
            <a:endParaRPr lang="pt-BR" sz="3200" dirty="0">
              <a:ea typeface="Calibri"/>
              <a:cs typeface="Times New Roman"/>
            </a:endParaRPr>
          </a:p>
        </p:txBody>
      </p:sp>
      <p:cxnSp>
        <p:nvCxnSpPr>
          <p:cNvPr id="4" name="Conector de seta reta 3"/>
          <p:cNvCxnSpPr/>
          <p:nvPr/>
        </p:nvCxnSpPr>
        <p:spPr>
          <a:xfrm>
            <a:off x="4555669" y="2454446"/>
            <a:ext cx="0" cy="86627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tângulo 5"/>
          <p:cNvSpPr/>
          <p:nvPr/>
        </p:nvSpPr>
        <p:spPr>
          <a:xfrm>
            <a:off x="374432" y="3691379"/>
            <a:ext cx="8362474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3600" dirty="0"/>
              <a:t>g) Ele também diz que sua adoração era espiritual e não ritual (</a:t>
            </a:r>
            <a:r>
              <a:rPr lang="pt-BR" sz="3600" dirty="0" err="1"/>
              <a:t>Fp</a:t>
            </a:r>
            <a:r>
              <a:rPr lang="pt-BR" sz="3600" dirty="0"/>
              <a:t> 3.3)</a:t>
            </a:r>
          </a:p>
        </p:txBody>
      </p:sp>
    </p:spTree>
    <p:extLst>
      <p:ext uri="{BB962C8B-B14F-4D97-AF65-F5344CB8AC3E}">
        <p14:creationId xmlns:p14="http://schemas.microsoft.com/office/powerpoint/2010/main" val="285109292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44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S</a:t>
            </a:r>
            <a:r>
              <a:rPr lang="pt-BR" sz="4000" dirty="0" smtClean="0">
                <a:latin typeface="Arial Rounded MT Bold" panose="020F0704030504030204" pitchFamily="34" charset="0"/>
              </a:rPr>
              <a:t>acramento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398495" y="1137627"/>
            <a:ext cx="79565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D5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2800" b="1" dirty="0" smtClean="0"/>
              <a:t>C – Termo bíblico:</a:t>
            </a:r>
            <a:endParaRPr lang="pt-BR" sz="2800" b="1" dirty="0"/>
          </a:p>
        </p:txBody>
      </p:sp>
      <p:sp>
        <p:nvSpPr>
          <p:cNvPr id="2" name="Retângulo 1"/>
          <p:cNvSpPr/>
          <p:nvPr/>
        </p:nvSpPr>
        <p:spPr>
          <a:xfrm>
            <a:off x="1499648" y="1659914"/>
            <a:ext cx="6112042" cy="5959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b="1" dirty="0" smtClean="0">
                <a:solidFill>
                  <a:schemeClr val="bg1"/>
                </a:solidFill>
              </a:rPr>
              <a:t>  Novo </a:t>
            </a:r>
            <a:r>
              <a:rPr lang="pt-BR" sz="3200" b="1" dirty="0" smtClean="0">
                <a:ea typeface="Calibri"/>
                <a:cs typeface="Times New Roman"/>
              </a:rPr>
              <a:t>Testamento</a:t>
            </a:r>
            <a:endParaRPr lang="pt-BR" sz="3200" dirty="0">
              <a:ea typeface="Calibri"/>
              <a:cs typeface="Times New Roman"/>
            </a:endParaRPr>
          </a:p>
        </p:txBody>
      </p:sp>
      <p:cxnSp>
        <p:nvCxnSpPr>
          <p:cNvPr id="4" name="Conector de seta reta 3"/>
          <p:cNvCxnSpPr/>
          <p:nvPr/>
        </p:nvCxnSpPr>
        <p:spPr>
          <a:xfrm>
            <a:off x="4555669" y="2454446"/>
            <a:ext cx="0" cy="86627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tângulo 5"/>
          <p:cNvSpPr/>
          <p:nvPr/>
        </p:nvSpPr>
        <p:spPr>
          <a:xfrm>
            <a:off x="374432" y="3691379"/>
            <a:ext cx="8362474" cy="23083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3600" dirty="0"/>
              <a:t>h) Esta adoração é liberta de todas as restrições das regras rituais, da circuncisão e da luta para </a:t>
            </a:r>
            <a:r>
              <a:rPr lang="pt-BR" sz="3600" dirty="0" smtClean="0"/>
              <a:t>restringir </a:t>
            </a:r>
            <a:r>
              <a:rPr lang="pt-BR" sz="3600" dirty="0"/>
              <a:t>a justiça mediante as obras.</a:t>
            </a:r>
          </a:p>
        </p:txBody>
      </p:sp>
    </p:spTree>
    <p:extLst>
      <p:ext uri="{BB962C8B-B14F-4D97-AF65-F5344CB8AC3E}">
        <p14:creationId xmlns:p14="http://schemas.microsoft.com/office/powerpoint/2010/main" val="214665462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44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S</a:t>
            </a:r>
            <a:r>
              <a:rPr lang="pt-BR" sz="4000" dirty="0" smtClean="0">
                <a:latin typeface="Arial Rounded MT Bold" panose="020F0704030504030204" pitchFamily="34" charset="0"/>
              </a:rPr>
              <a:t>acramento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398495" y="1137627"/>
            <a:ext cx="79565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D5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2800" b="1" dirty="0" smtClean="0"/>
              <a:t>C – Termo bíblico:</a:t>
            </a:r>
            <a:endParaRPr lang="pt-BR" sz="2800" b="1" dirty="0"/>
          </a:p>
        </p:txBody>
      </p:sp>
      <p:sp>
        <p:nvSpPr>
          <p:cNvPr id="2" name="Retângulo 1"/>
          <p:cNvSpPr/>
          <p:nvPr/>
        </p:nvSpPr>
        <p:spPr>
          <a:xfrm>
            <a:off x="334735" y="1969550"/>
            <a:ext cx="8556172" cy="4401205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BR" sz="3200" b="1" dirty="0" smtClean="0">
                <a:solidFill>
                  <a:schemeClr val="bg1"/>
                </a:solidFill>
              </a:rPr>
              <a:t>  </a:t>
            </a:r>
            <a:r>
              <a:rPr lang="pt-BR" sz="4000" b="1" i="1" dirty="0" smtClean="0"/>
              <a:t>Uma </a:t>
            </a:r>
            <a:r>
              <a:rPr lang="pt-BR" sz="4000" b="1" i="1" dirty="0"/>
              <a:t>santa ordenança instituída na Bíblia, na qual, mediante sinais perceptíveis, a graça de Deus em Cristo e os benefícios da aliança da graça são representados, selados e aplicados aos crentes, e estes, por sua vez, expressam sua fé e sua fidelidade a Deus.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145316384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latin typeface="Arial Rounded MT Bold" panose="020F0704030504030204" pitchFamily="34" charset="0"/>
              </a:rPr>
              <a:t>3-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pt-BR" sz="44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4000" dirty="0" smtClean="0">
                <a:latin typeface="Arial Rounded MT Bold" panose="020F0704030504030204" pitchFamily="34" charset="0"/>
              </a:rPr>
              <a:t>mplicações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398494" y="1185753"/>
            <a:ext cx="8338411" cy="1146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D5"/>
            </a:outerShdw>
          </a:effectLst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/>
              <a:buChar char=""/>
            </a:pPr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 O 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uso correto dos sacramentos aprecia seu </a:t>
            </a:r>
            <a:r>
              <a:rPr lang="pt-BR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significado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 como superior ao seu </a:t>
            </a:r>
            <a:r>
              <a:rPr lang="pt-BR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sinal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.</a:t>
            </a:r>
          </a:p>
        </p:txBody>
      </p:sp>
      <p:sp>
        <p:nvSpPr>
          <p:cNvPr id="3" name="Retângulo 2"/>
          <p:cNvSpPr/>
          <p:nvPr/>
        </p:nvSpPr>
        <p:spPr>
          <a:xfrm>
            <a:off x="1797165" y="2831068"/>
            <a:ext cx="313579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000" dirty="0">
                <a:latin typeface="Arial Rounded MT Bold" panose="020F0704030504030204" pitchFamily="34" charset="0"/>
              </a:rPr>
              <a:t>não é</a:t>
            </a:r>
            <a:r>
              <a:rPr lang="pt-BR" sz="4000" b="1" dirty="0">
                <a:latin typeface="Arial Rounded MT Bold" panose="020F0704030504030204" pitchFamily="34" charset="0"/>
              </a:rPr>
              <a:t> </a:t>
            </a:r>
            <a:r>
              <a:rPr lang="pt-BR" sz="4000" b="1" i="1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física</a:t>
            </a:r>
            <a:r>
              <a:rPr lang="pt-BR" sz="4000" i="1" dirty="0" smtClean="0">
                <a:latin typeface="Arial Rounded MT Bold" panose="020F0704030504030204" pitchFamily="34" charset="0"/>
              </a:rPr>
              <a:t> </a:t>
            </a:r>
            <a:endParaRPr lang="pt-BR" sz="4000" dirty="0">
              <a:latin typeface="Arial Rounded MT Bold" panose="020F0704030504030204" pitchFamily="3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733" y="2900779"/>
            <a:ext cx="704850" cy="638175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1781124" y="3729421"/>
            <a:ext cx="31229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000" dirty="0">
                <a:latin typeface="Arial Rounded MT Bold" panose="020F0704030504030204" pitchFamily="34" charset="0"/>
              </a:rPr>
              <a:t>não é</a:t>
            </a:r>
            <a:r>
              <a:rPr lang="pt-BR" sz="4000" b="1" dirty="0">
                <a:latin typeface="Arial Rounded MT Bold" panose="020F0704030504030204" pitchFamily="34" charset="0"/>
              </a:rPr>
              <a:t> </a:t>
            </a:r>
            <a:r>
              <a:rPr lang="pt-BR" sz="4000" b="1" i="1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local </a:t>
            </a:r>
            <a:r>
              <a:rPr lang="pt-BR" sz="4000" i="1" dirty="0" smtClean="0">
                <a:latin typeface="Arial Rounded MT Bold" panose="020F0704030504030204" pitchFamily="34" charset="0"/>
              </a:rPr>
              <a:t> </a:t>
            </a:r>
            <a:endParaRPr lang="pt-BR" sz="4000" dirty="0">
              <a:latin typeface="Arial Rounded MT Bold" panose="020F0704030504030204" pitchFamily="34" charset="0"/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692" y="3799132"/>
            <a:ext cx="704850" cy="638175"/>
          </a:xfrm>
          <a:prstGeom prst="rect">
            <a:avLst/>
          </a:prstGeom>
        </p:spPr>
      </p:pic>
      <p:sp>
        <p:nvSpPr>
          <p:cNvPr id="13" name="Retângulo 12"/>
          <p:cNvSpPr/>
          <p:nvPr/>
        </p:nvSpPr>
        <p:spPr>
          <a:xfrm>
            <a:off x="1805187" y="4643815"/>
            <a:ext cx="441178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000" dirty="0" smtClean="0">
                <a:latin typeface="Arial Rounded MT Bold" panose="020F0704030504030204" pitchFamily="34" charset="0"/>
              </a:rPr>
              <a:t>mas é</a:t>
            </a:r>
            <a:r>
              <a:rPr lang="pt-BR" sz="4000" b="1" dirty="0" smtClean="0">
                <a:latin typeface="Arial Rounded MT Bold" panose="020F0704030504030204" pitchFamily="34" charset="0"/>
              </a:rPr>
              <a:t> </a:t>
            </a:r>
            <a:r>
              <a:rPr lang="pt-BR" sz="4000" b="1" i="1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espiritual</a:t>
            </a:r>
            <a:r>
              <a:rPr lang="pt-BR" sz="4000" i="1" dirty="0" smtClean="0">
                <a:latin typeface="Arial Rounded MT Bold" panose="020F0704030504030204" pitchFamily="34" charset="0"/>
              </a:rPr>
              <a:t> </a:t>
            </a:r>
            <a:endParaRPr lang="pt-BR" sz="4000" dirty="0">
              <a:latin typeface="Arial Rounded MT Bold" panose="020F0704030504030204" pitchFamily="34" charset="0"/>
            </a:endParaRP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55" y="4713526"/>
            <a:ext cx="704850" cy="63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00477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  <p:bldP spid="11" grpId="0"/>
      <p:bldP spid="1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latin typeface="Arial Rounded MT Bold" panose="020F0704030504030204" pitchFamily="34" charset="0"/>
              </a:rPr>
              <a:t>3-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pt-BR" sz="44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4000" dirty="0" smtClean="0">
                <a:latin typeface="Arial Rounded MT Bold" panose="020F0704030504030204" pitchFamily="34" charset="0"/>
              </a:rPr>
              <a:t>mplicações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398494" y="1185753"/>
            <a:ext cx="8338411" cy="1146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D5"/>
            </a:outerShdw>
          </a:effectLst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/>
              <a:buChar char=""/>
            </a:pP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 </a:t>
            </a:r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O 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uso correto dos sacramentos diferencia ritual de ritualismo</a:t>
            </a:r>
          </a:p>
        </p:txBody>
      </p:sp>
      <p:sp>
        <p:nvSpPr>
          <p:cNvPr id="3" name="Retângulo 2"/>
          <p:cNvSpPr/>
          <p:nvPr/>
        </p:nvSpPr>
        <p:spPr>
          <a:xfrm>
            <a:off x="1797164" y="2831068"/>
            <a:ext cx="734683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b="1" i="1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Ritual  </a:t>
            </a:r>
            <a:r>
              <a:rPr lang="pt-BR" sz="4000" b="1" dirty="0" smtClean="0">
                <a:latin typeface="Arial Rounded MT Bold" panose="020F0704030504030204" pitchFamily="34" charset="0"/>
              </a:rPr>
              <a:t>= essência</a:t>
            </a:r>
            <a:r>
              <a:rPr lang="pt-BR" sz="4000" b="1" i="1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 </a:t>
            </a:r>
            <a:endParaRPr lang="pt-BR" sz="4000" dirty="0">
              <a:latin typeface="Arial Rounded MT Bold" panose="020F0704030504030204" pitchFamily="3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733" y="2900779"/>
            <a:ext cx="704850" cy="638175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1781124" y="3729421"/>
            <a:ext cx="73628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b="1" i="1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Ritualismo  </a:t>
            </a:r>
            <a:r>
              <a:rPr lang="pt-BR" sz="4000" b="1" dirty="0" smtClean="0">
                <a:latin typeface="Arial Rounded MT Bold" panose="020F0704030504030204" pitchFamily="34" charset="0"/>
              </a:rPr>
              <a:t>= obrigação</a:t>
            </a:r>
            <a:r>
              <a:rPr lang="pt-BR" sz="4000" i="1" dirty="0" smtClean="0">
                <a:latin typeface="Arial Rounded MT Bold" panose="020F0704030504030204" pitchFamily="34" charset="0"/>
              </a:rPr>
              <a:t> </a:t>
            </a:r>
            <a:endParaRPr lang="pt-BR" sz="4000" dirty="0">
              <a:latin typeface="Arial Rounded MT Bold" panose="020F0704030504030204" pitchFamily="34" charset="0"/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692" y="3799132"/>
            <a:ext cx="704850" cy="63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7654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  <p:bldP spid="1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40821" y="0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latin typeface="Arial Rounded MT Bold" panose="020F0704030504030204" pitchFamily="34" charset="0"/>
              </a:rPr>
              <a:t>4-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pt-BR" sz="44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A</a:t>
            </a:r>
            <a:r>
              <a:rPr lang="pt-BR" sz="4000" dirty="0" smtClean="0">
                <a:latin typeface="Arial Rounded MT Bold" panose="020F0704030504030204" pitchFamily="34" charset="0"/>
              </a:rPr>
              <a:t>plicação Aula 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ângulo 2"/>
          <p:cNvSpPr/>
          <p:nvPr/>
        </p:nvSpPr>
        <p:spPr>
          <a:xfrm>
            <a:off x="374432" y="1422992"/>
            <a:ext cx="4181237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4000" b="1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Ritual</a:t>
            </a:r>
            <a:endParaRPr lang="pt-BR" sz="4000" dirty="0">
              <a:latin typeface="Arial Rounded MT Bold" panose="020F0704030504030204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4555669" y="1422992"/>
            <a:ext cx="4181237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4000" b="1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Ritualismo</a:t>
            </a:r>
            <a:endParaRPr lang="pt-BR" sz="4000" dirty="0">
              <a:latin typeface="Arial Rounded MT Bold" panose="020F0704030504030204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2522202" y="5882697"/>
            <a:ext cx="4181237" cy="707886"/>
          </a:xfrm>
          <a:prstGeom prst="rect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i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Ceia </a:t>
            </a:r>
            <a:endParaRPr lang="pt-BR" sz="4000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2522202" y="5882697"/>
            <a:ext cx="4181237" cy="707886"/>
          </a:xfrm>
          <a:prstGeom prst="rect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i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Sem purificação </a:t>
            </a:r>
            <a:endParaRPr lang="pt-BR" sz="4000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906307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7.40741E-7 L -0.23177 -0.54653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97" y="-27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61 -0.00347 L 0.22327 -0.5463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24" y="-27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3" grpId="0" animBg="1"/>
      <p:bldP spid="15" grpId="0" animBg="1"/>
      <p:bldP spid="15" grpId="1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40821" y="0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latin typeface="Arial Rounded MT Bold" panose="020F0704030504030204" pitchFamily="34" charset="0"/>
              </a:rPr>
              <a:t>4-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pt-BR" sz="44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A</a:t>
            </a:r>
            <a:r>
              <a:rPr lang="pt-BR" sz="4000" dirty="0" smtClean="0">
                <a:latin typeface="Arial Rounded MT Bold" panose="020F0704030504030204" pitchFamily="34" charset="0"/>
              </a:rPr>
              <a:t>plicação Aula 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ângulo 2"/>
          <p:cNvSpPr/>
          <p:nvPr/>
        </p:nvSpPr>
        <p:spPr>
          <a:xfrm>
            <a:off x="374432" y="1422992"/>
            <a:ext cx="4181237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4000" b="1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Ritual</a:t>
            </a:r>
            <a:endParaRPr lang="pt-BR" sz="4000" dirty="0">
              <a:latin typeface="Arial Rounded MT Bold" panose="020F0704030504030204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4555669" y="1422992"/>
            <a:ext cx="4181237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4000" b="1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Ritualismo</a:t>
            </a:r>
            <a:endParaRPr lang="pt-BR" sz="4000" dirty="0">
              <a:latin typeface="Arial Rounded MT Bold" panose="020F0704030504030204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2522202" y="5882697"/>
            <a:ext cx="4181237" cy="707886"/>
          </a:xfrm>
          <a:prstGeom prst="rect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i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Batismo  </a:t>
            </a:r>
            <a:endParaRPr lang="pt-BR" sz="4000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374431" y="2130878"/>
            <a:ext cx="4181237" cy="707886"/>
          </a:xfrm>
          <a:prstGeom prst="rect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i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Ceia </a:t>
            </a:r>
            <a:endParaRPr lang="pt-BR" sz="4000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4579731" y="2156503"/>
            <a:ext cx="4181237" cy="707886"/>
          </a:xfrm>
          <a:prstGeom prst="rect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i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Sem purificação </a:t>
            </a:r>
            <a:endParaRPr lang="pt-BR" sz="4000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2522202" y="5882697"/>
            <a:ext cx="4181237" cy="707886"/>
          </a:xfrm>
          <a:prstGeom prst="rect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i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Sem fé  </a:t>
            </a:r>
            <a:endParaRPr lang="pt-BR" sz="4000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72356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7.40741E-7 L -0.23454 -0.4342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36" y="-2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7.40741E-7 L 0.22587 -0.43426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85" y="-2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  <p:bldP spid="16" grpId="1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40821" y="0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latin typeface="Arial Rounded MT Bold" panose="020F0704030504030204" pitchFamily="34" charset="0"/>
              </a:rPr>
              <a:t>4-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pt-BR" sz="44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A</a:t>
            </a:r>
            <a:r>
              <a:rPr lang="pt-BR" sz="4000" dirty="0" smtClean="0">
                <a:latin typeface="Arial Rounded MT Bold" panose="020F0704030504030204" pitchFamily="34" charset="0"/>
              </a:rPr>
              <a:t>plicação Aula 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ângulo 2"/>
          <p:cNvSpPr/>
          <p:nvPr/>
        </p:nvSpPr>
        <p:spPr>
          <a:xfrm>
            <a:off x="374432" y="1422992"/>
            <a:ext cx="4181237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4000" b="1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Ritual</a:t>
            </a:r>
            <a:endParaRPr lang="pt-BR" sz="4000" dirty="0">
              <a:latin typeface="Arial Rounded MT Bold" panose="020F0704030504030204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4555669" y="1422992"/>
            <a:ext cx="4181237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4000" b="1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Ritualismo</a:t>
            </a:r>
            <a:endParaRPr lang="pt-BR" sz="4000" dirty="0">
              <a:latin typeface="Arial Rounded MT Bold" panose="020F0704030504030204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2522202" y="5882697"/>
            <a:ext cx="4181237" cy="707886"/>
          </a:xfrm>
          <a:prstGeom prst="rect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i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Oração   </a:t>
            </a:r>
            <a:endParaRPr lang="pt-BR" sz="4000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374431" y="2130878"/>
            <a:ext cx="4181237" cy="707886"/>
          </a:xfrm>
          <a:prstGeom prst="rect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i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Ceia </a:t>
            </a:r>
            <a:endParaRPr lang="pt-BR" sz="4000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4579731" y="2156503"/>
            <a:ext cx="4181237" cy="707886"/>
          </a:xfrm>
          <a:prstGeom prst="rect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i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Sem purificação </a:t>
            </a:r>
            <a:endParaRPr lang="pt-BR" sz="4000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382453" y="2884853"/>
            <a:ext cx="4181237" cy="707886"/>
          </a:xfrm>
          <a:prstGeom prst="rect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i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Batismo </a:t>
            </a:r>
            <a:endParaRPr lang="pt-BR" sz="4000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4587753" y="2910478"/>
            <a:ext cx="4181237" cy="707886"/>
          </a:xfrm>
          <a:prstGeom prst="rect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i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Sem fé </a:t>
            </a:r>
            <a:endParaRPr lang="pt-BR" sz="4000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2498139" y="5870937"/>
            <a:ext cx="4181237" cy="707886"/>
          </a:xfrm>
          <a:prstGeom prst="rect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i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Sem devoção   </a:t>
            </a:r>
            <a:endParaRPr lang="pt-BR" sz="4000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229125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7.40741E-7 L -0.23454 -0.3219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36" y="-16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1.11111E-6 L 0.23125 -0.31875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63" y="-15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8" grpId="0" animBg="1"/>
      <p:bldP spid="18" grpId="1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40821" y="0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latin typeface="Arial Rounded MT Bold" panose="020F0704030504030204" pitchFamily="34" charset="0"/>
              </a:rPr>
              <a:t>4-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pt-BR" sz="44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A</a:t>
            </a:r>
            <a:r>
              <a:rPr lang="pt-BR" sz="4000" dirty="0" smtClean="0">
                <a:latin typeface="Arial Rounded MT Bold" panose="020F0704030504030204" pitchFamily="34" charset="0"/>
              </a:rPr>
              <a:t>plicação Aula 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ângulo 2"/>
          <p:cNvSpPr/>
          <p:nvPr/>
        </p:nvSpPr>
        <p:spPr>
          <a:xfrm>
            <a:off x="374432" y="1422992"/>
            <a:ext cx="4181237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4000" b="1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Ritual</a:t>
            </a:r>
            <a:endParaRPr lang="pt-BR" sz="4000" dirty="0">
              <a:latin typeface="Arial Rounded MT Bold" panose="020F0704030504030204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4555669" y="1422992"/>
            <a:ext cx="4181237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4000" b="1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Ritualismo</a:t>
            </a:r>
            <a:endParaRPr lang="pt-BR" sz="4000" dirty="0">
              <a:latin typeface="Arial Rounded MT Bold" panose="020F0704030504030204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2522202" y="5906760"/>
            <a:ext cx="4181237" cy="707886"/>
          </a:xfrm>
          <a:prstGeom prst="rect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i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Casamento   </a:t>
            </a:r>
            <a:endParaRPr lang="pt-BR" sz="4000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374431" y="2130878"/>
            <a:ext cx="4181237" cy="707886"/>
          </a:xfrm>
          <a:prstGeom prst="rect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i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Ceia </a:t>
            </a:r>
            <a:endParaRPr lang="pt-BR" sz="4000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4579731" y="2156503"/>
            <a:ext cx="4181237" cy="707886"/>
          </a:xfrm>
          <a:prstGeom prst="rect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i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Sem purificação </a:t>
            </a:r>
            <a:endParaRPr lang="pt-BR" sz="4000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382453" y="2884853"/>
            <a:ext cx="4181237" cy="707886"/>
          </a:xfrm>
          <a:prstGeom prst="rect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i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Batismo </a:t>
            </a:r>
            <a:endParaRPr lang="pt-BR" sz="4000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4587753" y="2910478"/>
            <a:ext cx="4181237" cy="707886"/>
          </a:xfrm>
          <a:prstGeom prst="rect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i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Sem fé </a:t>
            </a:r>
            <a:endParaRPr lang="pt-BR" sz="4000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406516" y="3649756"/>
            <a:ext cx="4181237" cy="707886"/>
          </a:xfrm>
          <a:prstGeom prst="rect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i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Oração </a:t>
            </a:r>
            <a:endParaRPr lang="pt-BR" sz="4000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4611816" y="3675381"/>
            <a:ext cx="4181237" cy="707886"/>
          </a:xfrm>
          <a:prstGeom prst="rect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i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Sem devoção</a:t>
            </a:r>
            <a:endParaRPr lang="pt-BR" sz="4000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20" name="Retângulo 19"/>
          <p:cNvSpPr/>
          <p:nvPr/>
        </p:nvSpPr>
        <p:spPr>
          <a:xfrm>
            <a:off x="2474076" y="5882697"/>
            <a:ext cx="4181237" cy="707886"/>
          </a:xfrm>
          <a:prstGeom prst="rect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i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Tradição    </a:t>
            </a:r>
            <a:endParaRPr lang="pt-BR" sz="4000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76382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7.40741E-7 L -0.23211 -0.2164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15" y="-10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96296E-6 L 0.23612 -0.2092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06" y="-10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0" grpId="0" animBg="1"/>
      <p:bldP spid="20" grpId="1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40821" y="0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latin typeface="Arial Rounded MT Bold" panose="020F0704030504030204" pitchFamily="34" charset="0"/>
              </a:rPr>
              <a:t>4-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pt-BR" sz="44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A</a:t>
            </a:r>
            <a:r>
              <a:rPr lang="pt-BR" sz="4000" dirty="0" smtClean="0">
                <a:latin typeface="Arial Rounded MT Bold" panose="020F0704030504030204" pitchFamily="34" charset="0"/>
              </a:rPr>
              <a:t>plicação Aula 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ângulo 2"/>
          <p:cNvSpPr/>
          <p:nvPr/>
        </p:nvSpPr>
        <p:spPr>
          <a:xfrm>
            <a:off x="374432" y="1422992"/>
            <a:ext cx="4181237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4000" b="1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Ritual</a:t>
            </a:r>
            <a:endParaRPr lang="pt-BR" sz="4000" dirty="0">
              <a:latin typeface="Arial Rounded MT Bold" panose="020F0704030504030204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4555669" y="1422992"/>
            <a:ext cx="4181237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4000" b="1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Ritualismo</a:t>
            </a:r>
            <a:endParaRPr lang="pt-BR" sz="4000" dirty="0">
              <a:latin typeface="Arial Rounded MT Bold" panose="020F0704030504030204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2522202" y="5906760"/>
            <a:ext cx="4181237" cy="707886"/>
          </a:xfrm>
          <a:prstGeom prst="rect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i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Apresentação bebê   </a:t>
            </a:r>
            <a:endParaRPr lang="pt-BR" sz="4000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374431" y="2130878"/>
            <a:ext cx="4181237" cy="707886"/>
          </a:xfrm>
          <a:prstGeom prst="rect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i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Ceia </a:t>
            </a:r>
            <a:endParaRPr lang="pt-BR" sz="4000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4579731" y="2156503"/>
            <a:ext cx="4181237" cy="707886"/>
          </a:xfrm>
          <a:prstGeom prst="rect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i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Sem purificação </a:t>
            </a:r>
            <a:endParaRPr lang="pt-BR" sz="4000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382453" y="2884853"/>
            <a:ext cx="4181237" cy="707886"/>
          </a:xfrm>
          <a:prstGeom prst="rect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i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Batismo </a:t>
            </a:r>
            <a:endParaRPr lang="pt-BR" sz="4000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4587753" y="2910478"/>
            <a:ext cx="4181237" cy="707886"/>
          </a:xfrm>
          <a:prstGeom prst="rect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i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Sem fé </a:t>
            </a:r>
            <a:endParaRPr lang="pt-BR" sz="4000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406516" y="3625693"/>
            <a:ext cx="4181237" cy="707886"/>
          </a:xfrm>
          <a:prstGeom prst="rect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i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Oração </a:t>
            </a:r>
            <a:endParaRPr lang="pt-BR" sz="4000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4611816" y="3651318"/>
            <a:ext cx="4181237" cy="707886"/>
          </a:xfrm>
          <a:prstGeom prst="rect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i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Sem devoção</a:t>
            </a:r>
            <a:endParaRPr lang="pt-BR" sz="4000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414538" y="4403731"/>
            <a:ext cx="4181237" cy="707886"/>
          </a:xfrm>
          <a:prstGeom prst="rect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i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Casamento </a:t>
            </a:r>
            <a:endParaRPr lang="pt-BR" sz="4000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21" name="Retângulo 20"/>
          <p:cNvSpPr/>
          <p:nvPr/>
        </p:nvSpPr>
        <p:spPr>
          <a:xfrm>
            <a:off x="4619838" y="4429356"/>
            <a:ext cx="4181237" cy="707886"/>
          </a:xfrm>
          <a:prstGeom prst="rect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i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Tradição </a:t>
            </a:r>
            <a:endParaRPr lang="pt-BR" sz="4000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22" name="Retângulo 21"/>
          <p:cNvSpPr/>
          <p:nvPr/>
        </p:nvSpPr>
        <p:spPr>
          <a:xfrm>
            <a:off x="2554287" y="5914782"/>
            <a:ext cx="4181237" cy="707886"/>
          </a:xfrm>
          <a:prstGeom prst="rect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i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Sem compromisso</a:t>
            </a:r>
            <a:endParaRPr lang="pt-BR" sz="4000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029836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6 -0.00347 L -0.22951 -0.1039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54" y="-50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941 0.00347 L 0.2309 -0.1039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07" y="-5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2" grpId="0" animBg="1"/>
      <p:bldP spid="22" grpId="1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40821" y="0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latin typeface="Arial Rounded MT Bold" panose="020F0704030504030204" pitchFamily="34" charset="0"/>
              </a:rPr>
              <a:t>4-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pt-BR" sz="44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A</a:t>
            </a:r>
            <a:r>
              <a:rPr lang="pt-BR" sz="4000" dirty="0" smtClean="0">
                <a:latin typeface="Arial Rounded MT Bold" panose="020F0704030504030204" pitchFamily="34" charset="0"/>
              </a:rPr>
              <a:t>plicação Aula 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ângulo 2"/>
          <p:cNvSpPr/>
          <p:nvPr/>
        </p:nvSpPr>
        <p:spPr>
          <a:xfrm>
            <a:off x="374432" y="1422992"/>
            <a:ext cx="4181237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4000" b="1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Ritual</a:t>
            </a:r>
            <a:endParaRPr lang="pt-BR" sz="4000" dirty="0">
              <a:latin typeface="Arial Rounded MT Bold" panose="020F0704030504030204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4555669" y="1422992"/>
            <a:ext cx="4181237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4000" b="1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Ritualismo</a:t>
            </a:r>
            <a:endParaRPr lang="pt-BR" sz="4000" dirty="0">
              <a:latin typeface="Arial Rounded MT Bold" panose="020F0704030504030204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406515" y="5936621"/>
            <a:ext cx="4181237" cy="707886"/>
          </a:xfrm>
          <a:prstGeom prst="rect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i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...</a:t>
            </a:r>
            <a:endParaRPr lang="pt-BR" sz="4000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374431" y="2130878"/>
            <a:ext cx="4181237" cy="707886"/>
          </a:xfrm>
          <a:prstGeom prst="rect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i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Ceia </a:t>
            </a:r>
            <a:endParaRPr lang="pt-BR" sz="4000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4579731" y="2156503"/>
            <a:ext cx="4181237" cy="707886"/>
          </a:xfrm>
          <a:prstGeom prst="rect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i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Sem purificação </a:t>
            </a:r>
            <a:endParaRPr lang="pt-BR" sz="4000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382453" y="2884853"/>
            <a:ext cx="4181237" cy="707886"/>
          </a:xfrm>
          <a:prstGeom prst="rect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i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Batismo </a:t>
            </a:r>
            <a:endParaRPr lang="pt-BR" sz="4000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4587753" y="2910478"/>
            <a:ext cx="4181237" cy="707886"/>
          </a:xfrm>
          <a:prstGeom prst="rect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i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Sem fé </a:t>
            </a:r>
            <a:endParaRPr lang="pt-BR" sz="4000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406516" y="3625693"/>
            <a:ext cx="4181237" cy="707886"/>
          </a:xfrm>
          <a:prstGeom prst="rect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i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Oração </a:t>
            </a:r>
            <a:endParaRPr lang="pt-BR" sz="4000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4611816" y="3651318"/>
            <a:ext cx="4181237" cy="707886"/>
          </a:xfrm>
          <a:prstGeom prst="rect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i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Sem devoção</a:t>
            </a:r>
            <a:endParaRPr lang="pt-BR" sz="4000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414538" y="4403731"/>
            <a:ext cx="4181237" cy="707886"/>
          </a:xfrm>
          <a:prstGeom prst="rect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i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Casamento </a:t>
            </a:r>
            <a:endParaRPr lang="pt-BR" sz="4000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21" name="Retângulo 20"/>
          <p:cNvSpPr/>
          <p:nvPr/>
        </p:nvSpPr>
        <p:spPr>
          <a:xfrm>
            <a:off x="4619838" y="4429356"/>
            <a:ext cx="4181237" cy="707886"/>
          </a:xfrm>
          <a:prstGeom prst="rect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i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Tradição </a:t>
            </a:r>
            <a:endParaRPr lang="pt-BR" sz="4000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22" name="Retângulo 21"/>
          <p:cNvSpPr/>
          <p:nvPr/>
        </p:nvSpPr>
        <p:spPr>
          <a:xfrm>
            <a:off x="4644905" y="5914782"/>
            <a:ext cx="4181237" cy="707886"/>
          </a:xfrm>
          <a:prstGeom prst="rect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i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...</a:t>
            </a:r>
            <a:endParaRPr lang="pt-BR" sz="4000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20" name="Retângulo 19"/>
          <p:cNvSpPr/>
          <p:nvPr/>
        </p:nvSpPr>
        <p:spPr>
          <a:xfrm>
            <a:off x="398497" y="5181769"/>
            <a:ext cx="4181237" cy="707886"/>
          </a:xfrm>
          <a:prstGeom prst="rect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i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Apresentação bebê </a:t>
            </a:r>
            <a:endParaRPr lang="pt-BR" sz="4000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23" name="Retângulo 22"/>
          <p:cNvSpPr/>
          <p:nvPr/>
        </p:nvSpPr>
        <p:spPr>
          <a:xfrm>
            <a:off x="4603797" y="5207394"/>
            <a:ext cx="4181237" cy="707886"/>
          </a:xfrm>
          <a:prstGeom prst="rect">
            <a:avLst/>
          </a:prstGeom>
          <a:solidFill>
            <a:srgbClr val="00206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i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Sem compromisso</a:t>
            </a:r>
            <a:endParaRPr lang="pt-BR" sz="4000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79489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1179</TotalTime>
  <Words>1567</Words>
  <Application>Microsoft Office PowerPoint</Application>
  <PresentationFormat>Apresentação na tela (4:3)</PresentationFormat>
  <Paragraphs>238</Paragraphs>
  <Slides>48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48</vt:i4>
      </vt:variant>
    </vt:vector>
  </HeadingPairs>
  <TitlesOfParts>
    <vt:vector size="49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Paulo Tavares</dc:creator>
  <cp:lastModifiedBy>User</cp:lastModifiedBy>
  <cp:revision>102</cp:revision>
  <dcterms:created xsi:type="dcterms:W3CDTF">2015-03-06T10:45:28Z</dcterms:created>
  <dcterms:modified xsi:type="dcterms:W3CDTF">2015-05-30T03:25:57Z</dcterms:modified>
</cp:coreProperties>
</file>